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handoutMasterIdLst>
    <p:handoutMasterId r:id="rId27"/>
  </p:handoutMasterIdLst>
  <p:sldIdLst>
    <p:sldId id="338" r:id="rId2"/>
    <p:sldId id="456" r:id="rId3"/>
    <p:sldId id="454" r:id="rId4"/>
    <p:sldId id="438" r:id="rId5"/>
    <p:sldId id="463" r:id="rId6"/>
    <p:sldId id="443" r:id="rId7"/>
    <p:sldId id="444" r:id="rId8"/>
    <p:sldId id="448" r:id="rId9"/>
    <p:sldId id="445" r:id="rId10"/>
    <p:sldId id="449" r:id="rId11"/>
    <p:sldId id="450" r:id="rId12"/>
    <p:sldId id="462" r:id="rId13"/>
    <p:sldId id="451" r:id="rId14"/>
    <p:sldId id="461" r:id="rId15"/>
    <p:sldId id="440" r:id="rId16"/>
    <p:sldId id="436" r:id="rId17"/>
    <p:sldId id="458" r:id="rId18"/>
    <p:sldId id="459" r:id="rId19"/>
    <p:sldId id="406" r:id="rId20"/>
    <p:sldId id="425" r:id="rId21"/>
    <p:sldId id="464" r:id="rId22"/>
    <p:sldId id="460" r:id="rId23"/>
    <p:sldId id="452" r:id="rId24"/>
    <p:sldId id="373" r:id="rId2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8000"/>
    <a:srgbClr val="3333FF"/>
    <a:srgbClr val="FFFFEF"/>
    <a:srgbClr val="FFFFCC"/>
    <a:srgbClr val="000000"/>
    <a:srgbClr val="ED1D24"/>
    <a:srgbClr val="28E061"/>
    <a:srgbClr val="ED1B24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595" autoAdjust="0"/>
  </p:normalViewPr>
  <p:slideViewPr>
    <p:cSldViewPr snapToGrid="0">
      <p:cViewPr>
        <p:scale>
          <a:sx n="150" d="100"/>
          <a:sy n="150" d="100"/>
        </p:scale>
        <p:origin x="-492" y="10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9A75AF-E61E-4642-8B84-BCD788F0C7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7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4E7C89-393F-4307-8859-B14ED321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41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AU" altLang="zh-CN" sz="1200" dirty="0" smtClean="0"/>
              <a:t>It has a comprehensive menu which can be accessed by clicking on the three bars or swiping from left to right</a:t>
            </a:r>
            <a:endParaRPr kumimoji="1" lang="zh-CN" altLang="en-US" sz="1200" dirty="0" smtClean="0"/>
          </a:p>
          <a:p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69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59D4A-E9E1-4909-8394-BC814CEA713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19357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44F2-4104-4389-816A-20B51497709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60929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108B7-0178-4CD7-8F5A-7331B7F185A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29439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5A033-689B-4138-9AB4-65F554C3D9A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7952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7D0F3-C71E-46BE-86EC-DBAAECC9405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7897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0BE28-2EFC-4B86-A146-F01CEF86578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5869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BF0E4-7F95-4B5F-A222-C6AFE1F34E1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88953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F3F6A-3F95-4863-845A-98C5E95477F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45336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4AAEB-0329-48FD-A43F-A467C3C828C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18090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D2DCA-1989-424F-AC8B-4404D747CD9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308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1DB6-FB1C-4B05-950B-045610C55AB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7713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AE6B8A-8A1E-4CAE-AF47-9F00A0CBF92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80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BART\Marketing\Presentations\3Screens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317" y="548680"/>
            <a:ext cx="108013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165410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556348" y="1019757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3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BART Platforms</a:t>
            </a:r>
          </a:p>
        </p:txBody>
      </p:sp>
      <p:pic>
        <p:nvPicPr>
          <p:cNvPr id="11" name="Picture 2" descr="D:\BART\Marketing\Logo\Whit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09060" y="235200"/>
            <a:ext cx="686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3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Agency Management Briefing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517232"/>
            <a:ext cx="9144000" cy="1340768"/>
            <a:chOff x="0" y="5517232"/>
            <a:chExt cx="9144000" cy="1340768"/>
          </a:xfrm>
        </p:grpSpPr>
        <p:sp>
          <p:nvSpPr>
            <p:cNvPr id="4" name="Rectangle 3"/>
            <p:cNvSpPr/>
            <p:nvPr/>
          </p:nvSpPr>
          <p:spPr>
            <a:xfrm>
              <a:off x="0" y="5517232"/>
              <a:ext cx="9144000" cy="1340768"/>
            </a:xfrm>
            <a:prstGeom prst="rect">
              <a:avLst/>
            </a:prstGeom>
            <a:solidFill>
              <a:srgbClr val="902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744" y="5819911"/>
              <a:ext cx="752872" cy="752872"/>
            </a:xfrm>
            <a:prstGeom prst="rect">
              <a:avLst/>
            </a:prstGeom>
          </p:spPr>
        </p:pic>
        <p:pic>
          <p:nvPicPr>
            <p:cNvPr id="6" name="Picture 2" descr="D:\BART\Marketing\Logo\White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57" y="5877272"/>
              <a:ext cx="1189807" cy="64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923140" y="5759275"/>
              <a:ext cx="5653317" cy="8464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AU" sz="2800" b="1" smtClean="0">
                  <a:solidFill>
                    <a:schemeClr val="bg1"/>
                  </a:solidFill>
                </a:rPr>
                <a:t>Smartphone Application</a:t>
              </a:r>
              <a:endParaRPr lang="en-AU" sz="28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174120" y="3016430"/>
            <a:ext cx="2556478" cy="489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</a:pPr>
            <a:r>
              <a:rPr lang="en-AU" sz="2000" b="1" dirty="0" smtClean="0"/>
              <a:t>Click on the map</a:t>
            </a:r>
            <a:endParaRPr lang="en-AU" sz="2000" b="1" dirty="0"/>
          </a:p>
          <a:p>
            <a:pPr algn="r" fontAlgn="auto">
              <a:spcAft>
                <a:spcPts val="0"/>
              </a:spcAft>
            </a:pPr>
            <a:endParaRPr lang="en-AU" sz="2000" b="1" dirty="0" smtClean="0"/>
          </a:p>
          <a:p>
            <a:pPr marL="0" indent="0" algn="r" fontAlgn="auto">
              <a:spcAft>
                <a:spcPts val="0"/>
              </a:spcAft>
              <a:buNone/>
            </a:pPr>
            <a:endParaRPr lang="en-AU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211184" y="99779"/>
            <a:ext cx="4830579" cy="6758221"/>
            <a:chOff x="5132184" y="-168879"/>
            <a:chExt cx="4830579" cy="6758221"/>
          </a:xfrm>
        </p:grpSpPr>
        <p:pic>
          <p:nvPicPr>
            <p:cNvPr id="13" name="Picture 2" descr="D:\BART\Marketing\ScreenShots\280716\QuickVie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184" y="-168879"/>
              <a:ext cx="4830579" cy="675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6398480" y="892287"/>
              <a:ext cx="2160734" cy="3864689"/>
              <a:chOff x="3545213" y="1315620"/>
              <a:chExt cx="2160734" cy="386468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213" y="1315620"/>
                <a:ext cx="2160734" cy="3864689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114819" y="1701800"/>
                <a:ext cx="1016548" cy="190662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cxnSp>
        <p:nvCxnSpPr>
          <p:cNvPr id="15" name="Straight Arrow Connector 14"/>
          <p:cNvCxnSpPr/>
          <p:nvPr/>
        </p:nvCxnSpPr>
        <p:spPr>
          <a:xfrm flipV="1">
            <a:off x="2724464" y="3223165"/>
            <a:ext cx="905924" cy="4905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5174" y="2464632"/>
            <a:ext cx="1980371" cy="445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2072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517232"/>
            <a:ext cx="9144000" cy="1340768"/>
            <a:chOff x="0" y="5517232"/>
            <a:chExt cx="9144000" cy="1340768"/>
          </a:xfrm>
        </p:grpSpPr>
        <p:sp>
          <p:nvSpPr>
            <p:cNvPr id="4" name="Rectangle 3"/>
            <p:cNvSpPr/>
            <p:nvPr/>
          </p:nvSpPr>
          <p:spPr>
            <a:xfrm>
              <a:off x="0" y="5517232"/>
              <a:ext cx="9144000" cy="1340768"/>
            </a:xfrm>
            <a:prstGeom prst="rect">
              <a:avLst/>
            </a:prstGeom>
            <a:solidFill>
              <a:srgbClr val="902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744" y="5819911"/>
              <a:ext cx="752872" cy="752872"/>
            </a:xfrm>
            <a:prstGeom prst="rect">
              <a:avLst/>
            </a:prstGeom>
          </p:spPr>
        </p:pic>
        <p:pic>
          <p:nvPicPr>
            <p:cNvPr id="6" name="Picture 2" descr="D:\BART\Marketing\Logo\White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57" y="5877272"/>
              <a:ext cx="1189807" cy="64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923140" y="5759275"/>
              <a:ext cx="5653317" cy="8464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AU" sz="2800" b="1" dirty="0" smtClean="0">
                  <a:solidFill>
                    <a:schemeClr val="bg1"/>
                  </a:solidFill>
                </a:rPr>
                <a:t>Smartphone Application</a:t>
              </a:r>
            </a:p>
          </p:txBody>
        </p:sp>
      </p:grpSp>
      <p:pic>
        <p:nvPicPr>
          <p:cNvPr id="13" name="Picture 2" descr="D:\BART\Marketing\ScreenShots\280716\Quick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31" y="237522"/>
            <a:ext cx="4830579" cy="67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91034" y="3505599"/>
            <a:ext cx="2256875" cy="65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dirty="0" smtClean="0"/>
              <a:t>the location of the incident</a:t>
            </a:r>
            <a:endParaRPr kumimoji="1"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58390" y="1447363"/>
            <a:ext cx="2128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dirty="0" smtClean="0"/>
              <a:t>the route from home to the station</a:t>
            </a:r>
            <a:endParaRPr kumimoji="1" lang="zh-CN" altLang="en-US" dirty="0"/>
          </a:p>
        </p:txBody>
      </p:sp>
      <p:pic>
        <p:nvPicPr>
          <p:cNvPr id="34" name="Picture 2" descr="D:\BART\Marketing\ScreenShots\280716\Quick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31" y="237522"/>
            <a:ext cx="4830579" cy="67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617" y="1297366"/>
            <a:ext cx="2168100" cy="384642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4653913" y="2015066"/>
            <a:ext cx="1941620" cy="1096472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699000" y="3259667"/>
            <a:ext cx="1930400" cy="1083734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69067" y="4055533"/>
            <a:ext cx="2670366" cy="693379"/>
          </a:xfrm>
          <a:prstGeom prst="straightConnector1">
            <a:avLst/>
          </a:prstGeom>
          <a:ln w="254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2891" y="1228065"/>
            <a:ext cx="225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dirty="0" smtClean="0"/>
              <a:t>And see</a:t>
            </a:r>
            <a:r>
              <a:rPr kumimoji="1" lang="mr-IN" altLang="zh-CN" dirty="0" smtClean="0"/>
              <a:t>……</a:t>
            </a:r>
            <a:r>
              <a:rPr kumimoji="1" lang="en-AU" altLang="zh-CN" dirty="0" smtClean="0"/>
              <a:t>..</a:t>
            </a:r>
            <a:endParaRPr kumimoji="1"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629388" y="2412552"/>
            <a:ext cx="2023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mr-IN" altLang="zh-CN" dirty="0" smtClean="0"/>
              <a:t>…</a:t>
            </a:r>
            <a:r>
              <a:rPr kumimoji="1" lang="en-AU" altLang="zh-CN" dirty="0" smtClean="0"/>
              <a:t> and from the station to the incident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4234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6" grpId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7" y="5526368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01480" y="2014629"/>
            <a:ext cx="2749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sz="1600" dirty="0" smtClean="0"/>
              <a:t>In List View, click on the text to see who is attending</a:t>
            </a:r>
            <a:endParaRPr kumimoji="1" lang="zh-CN" alt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165" y="54822"/>
            <a:ext cx="232084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 View</a:t>
            </a:r>
            <a:endParaRPr lang="en-AU" altLang="zh-CN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62001"/>
            <a:ext cx="329353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sz="1600" dirty="0" smtClean="0"/>
              <a:t>List View allows a number of incidents to be seen on the screen</a:t>
            </a:r>
            <a:endParaRPr kumimoji="1" lang="zh-CN" altLang="en-US" sz="1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71047" y="-93133"/>
            <a:ext cx="4830579" cy="6758221"/>
            <a:chOff x="4247976" y="101600"/>
            <a:chExt cx="4830579" cy="6758221"/>
          </a:xfrm>
        </p:grpSpPr>
        <p:pic>
          <p:nvPicPr>
            <p:cNvPr id="19" name="Picture 2" descr="D:\BART\Marketing\ScreenShots\280716\QuickVie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7976" y="101600"/>
              <a:ext cx="4830579" cy="675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16034" y="1171451"/>
              <a:ext cx="2163233" cy="387650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72003" y="3361265"/>
            <a:ext cx="2700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sz="1600" dirty="0" smtClean="0"/>
              <a:t>When crews return from an incident or HRB, the incident can be completed and then hidden if required</a:t>
            </a:r>
            <a:endParaRPr kumimoji="1" lang="zh-CN" alt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742554" y="2308669"/>
            <a:ext cx="684994" cy="3017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39002" y="3733800"/>
            <a:ext cx="880534" cy="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6930065" y="782722"/>
            <a:ext cx="2137736" cy="809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Clicking on the three dots opens member locational  options</a:t>
            </a: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485467" y="1189789"/>
            <a:ext cx="505700" cy="12478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29" y="1966686"/>
            <a:ext cx="208716" cy="83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9479" y="3647756"/>
            <a:ext cx="208716" cy="83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5829" y="4410224"/>
            <a:ext cx="208716" cy="83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118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7" y="5526368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12" y="1297359"/>
            <a:ext cx="2161005" cy="386950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75180" y="220133"/>
            <a:ext cx="4830579" cy="6758221"/>
            <a:chOff x="2275180" y="220133"/>
            <a:chExt cx="4830579" cy="6758221"/>
          </a:xfrm>
        </p:grpSpPr>
        <p:pic>
          <p:nvPicPr>
            <p:cNvPr id="22" name="Picture 2" descr="D:\BART\Marketing\ScreenShots\280716\QuickVie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180" y="220133"/>
              <a:ext cx="4830579" cy="675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765" y="1317025"/>
              <a:ext cx="2162832" cy="3845033"/>
            </a:xfrm>
            <a:prstGeom prst="rect">
              <a:avLst/>
            </a:prstGeom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153900" y="1748110"/>
            <a:ext cx="3054967" cy="2459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will show your current location but not track you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AU" sz="1600" dirty="0" smtClean="0">
                <a:solidFill>
                  <a:srgbClr val="0000FF"/>
                </a:solidFill>
              </a:rPr>
              <a:t>This feature is useful for identifying the location of an ICP, staging area, </a:t>
            </a:r>
            <a:r>
              <a:rPr lang="en-AU" sz="1600" dirty="0" err="1" smtClean="0">
                <a:solidFill>
                  <a:srgbClr val="0000FF"/>
                </a:solidFill>
              </a:rPr>
              <a:t>etc</a:t>
            </a:r>
            <a:endParaRPr lang="en-AU" sz="1600" dirty="0" smtClean="0">
              <a:solidFill>
                <a:srgbClr val="0000FF"/>
              </a:solidFill>
            </a:endParaRPr>
          </a:p>
          <a:p>
            <a:pPr marL="0" indent="0" algn="r" fontAlgn="auto">
              <a:spcAft>
                <a:spcPts val="0"/>
              </a:spcAft>
              <a:buNone/>
            </a:pPr>
            <a:endParaRPr lang="en-A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spcAft>
                <a:spcPts val="0"/>
              </a:spcAft>
            </a:pP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spcAft>
                <a:spcPts val="0"/>
              </a:spcAft>
            </a:pPr>
            <a:endParaRPr lang="en-A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00563" y="2548467"/>
            <a:ext cx="832504" cy="972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80267" y="2585597"/>
            <a:ext cx="765963" cy="5203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6330037" y="1953429"/>
            <a:ext cx="2291994" cy="1179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A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 Me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feature will track you on the map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AU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Note: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Tracking will stay enabled for 1 hour </a:t>
            </a:r>
            <a:r>
              <a:rPr lang="mr-I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2000" dirty="0" smtClean="0">
                <a:solidFill>
                  <a:srgbClr val="0000FF"/>
                </a:solidFill>
              </a:rPr>
              <a:t>Good for FF &amp; Appliances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564524" y="3608873"/>
            <a:ext cx="968536" cy="18272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6516701" y="3382538"/>
            <a:ext cx="2441032" cy="435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Hides Completed jobs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568188" y="3965192"/>
            <a:ext cx="919186" cy="18652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6471959" y="3772141"/>
            <a:ext cx="2291994" cy="72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Updates and closes this screen</a:t>
            </a:r>
          </a:p>
          <a:p>
            <a:pPr fontAlgn="auto">
              <a:spcAft>
                <a:spcPts val="0"/>
              </a:spcAft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</a:pPr>
            <a:endParaRPr lang="en-A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923140" y="5759275"/>
            <a:ext cx="5645153" cy="84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Advanced Options (3 dots) Screen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31735" y="1862670"/>
            <a:ext cx="1016548" cy="19066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6459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517232"/>
            <a:ext cx="9144000" cy="1340768"/>
            <a:chOff x="0" y="5517232"/>
            <a:chExt cx="9144000" cy="1340768"/>
          </a:xfrm>
        </p:grpSpPr>
        <p:sp>
          <p:nvSpPr>
            <p:cNvPr id="5" name="Rectangle 4"/>
            <p:cNvSpPr/>
            <p:nvPr/>
          </p:nvSpPr>
          <p:spPr>
            <a:xfrm>
              <a:off x="0" y="5517232"/>
              <a:ext cx="9144000" cy="1340768"/>
            </a:xfrm>
            <a:prstGeom prst="rect">
              <a:avLst/>
            </a:prstGeom>
            <a:solidFill>
              <a:srgbClr val="902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744" y="5819911"/>
              <a:ext cx="752872" cy="752872"/>
            </a:xfrm>
            <a:prstGeom prst="rect">
              <a:avLst/>
            </a:prstGeom>
          </p:spPr>
        </p:pic>
        <p:pic>
          <p:nvPicPr>
            <p:cNvPr id="7" name="Picture 2" descr="D:\BART\Marketing\Logo\White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57" y="5877272"/>
              <a:ext cx="1189807" cy="64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1923140" y="5759275"/>
              <a:ext cx="5653317" cy="8464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AU" sz="2800" b="1" dirty="0" smtClean="0">
                  <a:solidFill>
                    <a:schemeClr val="bg1"/>
                  </a:solidFill>
                </a:rPr>
                <a:t>Smartphone Application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481906" y="1447790"/>
            <a:ext cx="3826239" cy="4666954"/>
            <a:chOff x="-75506" y="-245533"/>
            <a:chExt cx="4830579" cy="6758221"/>
          </a:xfrm>
        </p:grpSpPr>
        <p:pic>
          <p:nvPicPr>
            <p:cNvPr id="9" name="Picture 2" descr="D:\BART\Marketing\ScreenShots\280716\QuickVie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506" y="-245533"/>
              <a:ext cx="4830579" cy="675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Screen Shot 2017-05-01 at 6.19.39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267" y="829734"/>
              <a:ext cx="2174155" cy="385233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60866" y="296335"/>
            <a:ext cx="32850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sz="1400" dirty="0" smtClean="0"/>
              <a:t>A new feature included in the latest BART update allows for a log to be created by adding comments inside an incident. This is accessed by clicking the Comments button on the screen</a:t>
            </a:r>
            <a:endParaRPr kumimoji="1" lang="zh-CN" alt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608670" y="1473193"/>
            <a:ext cx="5685" cy="790006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405199" y="1430868"/>
            <a:ext cx="3699238" cy="4631266"/>
            <a:chOff x="3345027" y="-118533"/>
            <a:chExt cx="4830579" cy="6758221"/>
          </a:xfrm>
        </p:grpSpPr>
        <p:pic>
          <p:nvPicPr>
            <p:cNvPr id="10" name="Picture 2" descr="D:\BART\Marketing\ScreenShots\280716\Quick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027" y="-118533"/>
              <a:ext cx="4830579" cy="675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31266" y="948267"/>
              <a:ext cx="2150534" cy="3843866"/>
            </a:xfrm>
            <a:prstGeom prst="rect">
              <a:avLst/>
            </a:prstGeom>
          </p:spPr>
        </p:pic>
      </p:grpSp>
      <p:sp>
        <p:nvSpPr>
          <p:cNvPr id="20" name="Right Arrow 19"/>
          <p:cNvSpPr/>
          <p:nvPr/>
        </p:nvSpPr>
        <p:spPr>
          <a:xfrm>
            <a:off x="2379125" y="3166533"/>
            <a:ext cx="889008" cy="6519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207657" y="1388539"/>
            <a:ext cx="3699238" cy="4631266"/>
            <a:chOff x="5444762" y="-321732"/>
            <a:chExt cx="3699238" cy="4631266"/>
          </a:xfrm>
        </p:grpSpPr>
        <p:pic>
          <p:nvPicPr>
            <p:cNvPr id="23" name="Picture 2" descr="D:\BART\Marketing\ScreenShots\280716\QuickVie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62" y="-321732"/>
              <a:ext cx="3699238" cy="463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34667" y="406400"/>
              <a:ext cx="1634066" cy="2624667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5494866" y="465667"/>
            <a:ext cx="31072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sz="1400" dirty="0" smtClean="0"/>
              <a:t>Completing the incident triggers BART to produce an Incident Report which can be emailed to both brigade management and Area Office (for updating OMS)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5173126" y="3183464"/>
            <a:ext cx="889008" cy="6519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2" name="Picture 21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5550" y="2650218"/>
            <a:ext cx="169334" cy="48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7666" y="3165548"/>
            <a:ext cx="169334" cy="48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1316" y="4225018"/>
            <a:ext cx="169334" cy="485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4750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37" y="5526368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734733" y="380998"/>
            <a:ext cx="3208867" cy="4826001"/>
            <a:chOff x="2394429" y="16931"/>
            <a:chExt cx="3314569" cy="5469467"/>
          </a:xfrm>
        </p:grpSpPr>
        <p:pic>
          <p:nvPicPr>
            <p:cNvPr id="2" name="Picture 1" descr="I19D09133-9A16-4972-A27F-ADB9DDDA5A05 (dragged).pd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429" y="16931"/>
              <a:ext cx="3314569" cy="469053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5401" y="4470126"/>
              <a:ext cx="2967810" cy="1016272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53999" y="592667"/>
            <a:ext cx="258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sz="1400" dirty="0" smtClean="0"/>
              <a:t>A report generated by BART based on Incident completion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774267" y="2065867"/>
            <a:ext cx="1540933" cy="2167467"/>
            <a:chOff x="5774267" y="2065867"/>
            <a:chExt cx="1540933" cy="2167467"/>
          </a:xfrm>
        </p:grpSpPr>
        <p:sp>
          <p:nvSpPr>
            <p:cNvPr id="9" name="Bent Arrow 8"/>
            <p:cNvSpPr/>
            <p:nvPr/>
          </p:nvSpPr>
          <p:spPr>
            <a:xfrm>
              <a:off x="6273800" y="2065867"/>
              <a:ext cx="1041400" cy="889000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Bent Arrow 23"/>
            <p:cNvSpPr/>
            <p:nvPr/>
          </p:nvSpPr>
          <p:spPr>
            <a:xfrm flipV="1">
              <a:off x="6273799" y="3344334"/>
              <a:ext cx="1041400" cy="889000"/>
            </a:xfrm>
            <a:prstGeom prst="ben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5774267" y="2954867"/>
              <a:ext cx="719666" cy="389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323665" y="2125138"/>
            <a:ext cx="1193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AU" altLang="zh-CN" sz="1400" dirty="0" smtClean="0"/>
              <a:t>Area Office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8265" y="3750733"/>
            <a:ext cx="1744137" cy="52322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AU" altLang="zh-CN" sz="1400" dirty="0" smtClean="0"/>
              <a:t>RFB </a:t>
            </a:r>
          </a:p>
          <a:p>
            <a:pPr algn="ctr"/>
            <a:r>
              <a:rPr kumimoji="1" lang="en-AU" altLang="zh-CN" sz="1400" dirty="0" smtClean="0"/>
              <a:t>(select addressees)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7928" y="2429931"/>
            <a:ext cx="3564468" cy="138499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193675" dist="38100" dir="19620000" sx="107000" sy="107000" algn="tl" rotWithShape="0">
              <a:srgbClr val="FF66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AU" altLang="zh-CN" sz="1400" dirty="0" smtClean="0"/>
              <a:t>This automated report eliminates the need for RFB to complete RF 14 or other documentation Creating an incident within BART , e.g., a HRB, also causes BART to produce a report when the job is completed.</a:t>
            </a:r>
            <a:endParaRPr kumimoji="1"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196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8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23140" y="5759275"/>
            <a:ext cx="5653317" cy="84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Respond from Push Notification</a:t>
            </a:r>
          </a:p>
        </p:txBody>
      </p:sp>
      <p:pic>
        <p:nvPicPr>
          <p:cNvPr id="4098" name="Picture 2" descr="D:\BART\Marketing\EDMs\EDM-010216\PushSta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339" y="-720765"/>
            <a:ext cx="9352339" cy="470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917515" y="4289208"/>
            <a:ext cx="5308970" cy="903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AU" sz="2400" b="1" dirty="0" smtClean="0"/>
              <a:t>You can slide the Push Notification from your lock screen to respond directly to the alert or message</a:t>
            </a:r>
          </a:p>
        </p:txBody>
      </p:sp>
    </p:spTree>
    <p:extLst>
      <p:ext uri="{BB962C8B-B14F-4D97-AF65-F5344CB8AC3E}">
        <p14:creationId xmlns:p14="http://schemas.microsoft.com/office/powerpoint/2010/main" val="962233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3876832" y="84201"/>
            <a:ext cx="1524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2000" b="1" dirty="0" smtClean="0"/>
              <a:t>Dashboard</a:t>
            </a:r>
            <a:endParaRPr lang="en-AU" altLang="zh-CN" sz="1600" dirty="0">
              <a:solidFill>
                <a:srgbClr val="99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4933" y="588201"/>
            <a:ext cx="7984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it? </a:t>
            </a:r>
            <a:r>
              <a:rPr lang="mr-IN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 a 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website programme </a:t>
            </a:r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that 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be used to manage brigade and multi-brigade incidents</a:t>
            </a:r>
            <a:endParaRPr lang="zh-CN" altLang="en-US" dirty="0"/>
          </a:p>
        </p:txBody>
      </p:sp>
      <p:pic>
        <p:nvPicPr>
          <p:cNvPr id="16" name="Picture 15" descr="Screen Shot 2017-03-31 at 5.26.5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2" y="1236132"/>
            <a:ext cx="7240692" cy="480109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95550" y="1816100"/>
            <a:ext cx="3968750" cy="824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7157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/>
          <p:cNvSpPr txBox="1"/>
          <p:nvPr/>
        </p:nvSpPr>
        <p:spPr>
          <a:xfrm>
            <a:off x="3876832" y="84201"/>
            <a:ext cx="1134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2000" b="1" dirty="0" smtClean="0"/>
              <a:t>Turnout</a:t>
            </a:r>
            <a:endParaRPr lang="en-AU" altLang="zh-CN" sz="1600" dirty="0">
              <a:solidFill>
                <a:srgbClr val="99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24933" y="588201"/>
            <a:ext cx="7984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it? </a:t>
            </a:r>
            <a:r>
              <a:rPr lang="mr-IN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.. 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website programm</a:t>
            </a:r>
            <a:r>
              <a:rPr lang="en-AU" altLang="zh-CN" dirty="0"/>
              <a:t>e </a:t>
            </a:r>
            <a:r>
              <a:rPr lang="en-AU" altLang="zh-CN" dirty="0" smtClean="0"/>
              <a:t>for </a:t>
            </a:r>
            <a:r>
              <a:rPr lang="en-AU" altLang="zh-CN" dirty="0"/>
              <a:t>Area or Regional level information collection and control</a:t>
            </a:r>
            <a:endParaRPr lang="en-AU" altLang="zh-CN" sz="2000" dirty="0"/>
          </a:p>
          <a:p>
            <a:endParaRPr lang="zh-CN" altLang="en-US" dirty="0"/>
          </a:p>
        </p:txBody>
      </p:sp>
      <p:pic>
        <p:nvPicPr>
          <p:cNvPr id="3" name="Picture 2" descr="Screen Shot 2017-04-10 at 7.38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0" y="1380067"/>
            <a:ext cx="8590440" cy="391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4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8433" y="170846"/>
            <a:ext cx="8001000" cy="8790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32" y="96085"/>
            <a:ext cx="8034337" cy="48548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en-AU" sz="2800" dirty="0" smtClean="0"/>
              <a:t>Our Region is trialling BART</a:t>
            </a:r>
            <a:r>
              <a:rPr lang="en-AU" sz="2800" dirty="0" smtClean="0">
                <a:solidFill>
                  <a:srgbClr val="990000"/>
                </a:solidFill>
              </a:rPr>
              <a:t> </a:t>
            </a:r>
            <a:r>
              <a:rPr lang="en-A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a response </a:t>
            </a:r>
            <a:r>
              <a:rPr lang="en-A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management </a:t>
            </a:r>
            <a:r>
              <a:rPr lang="en-A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system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A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Why?</a:t>
            </a:r>
          </a:p>
          <a:p>
            <a:pPr marL="0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A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Because BART… 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A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a cost effective way of using available technology to communicate with each other for RFS purposes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en-A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provides features to increase the efficiency of response activities and enhance communications at the Brigade, Group, Area and Regional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9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03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4" y="1237392"/>
            <a:ext cx="8652932" cy="75228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</a:t>
            </a:r>
            <a:r>
              <a:rPr lang="en-A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currently comprises 3 different platforms that can service different types of users, functions and levels of incidents. They are: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0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04" y="249855"/>
            <a:ext cx="8244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AU" altLang="zh-CN" sz="2400" b="1" dirty="0"/>
              <a:t>What is BART</a:t>
            </a:r>
            <a:r>
              <a:rPr lang="en-AU" altLang="zh-CN" sz="2400" b="1" dirty="0" smtClean="0"/>
              <a:t>?</a:t>
            </a:r>
            <a:endParaRPr lang="en-AU" altLang="zh-C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2936" y="664374"/>
            <a:ext cx="5968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b="1" dirty="0"/>
              <a:t>It stands for: 	</a:t>
            </a:r>
            <a:r>
              <a:rPr lang="en-AU" altLang="zh-CN" b="1" dirty="0">
                <a:solidFill>
                  <a:srgbClr val="990000"/>
                </a:solidFill>
              </a:rPr>
              <a:t>Broadcast. Alert. Respond. Turnout. </a:t>
            </a:r>
            <a:endParaRPr kumimoji="1"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3264" y="3962405"/>
            <a:ext cx="818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Soon, </a:t>
            </a:r>
            <a:r>
              <a:rPr lang="en-AU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 new </a:t>
            </a:r>
            <a:r>
              <a:rPr lang="en-AU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platform - </a:t>
            </a:r>
            <a:r>
              <a:rPr lang="en-AU" altLang="zh-CN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RAMP</a:t>
            </a:r>
            <a:r>
              <a:rPr lang="en-AU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will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provide a simple and visual way to keep track of appliances on and off the </a:t>
            </a:r>
            <a:r>
              <a:rPr lang="en-US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field </a:t>
            </a:r>
            <a:r>
              <a:rPr lang="mr-IN" altLang="zh-CN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…</a:t>
            </a:r>
            <a:endParaRPr lang="en-AU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2932" y="2108219"/>
            <a:ext cx="417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 smtClean="0">
                <a:solidFill>
                  <a:srgbClr val="0000FF"/>
                </a:solidFill>
              </a:rPr>
              <a:t>useful for </a:t>
            </a:r>
            <a:r>
              <a:rPr lang="en-AU" altLang="zh-CN" dirty="0">
                <a:solidFill>
                  <a:srgbClr val="0000FF"/>
                </a:solidFill>
              </a:rPr>
              <a:t>Brigade </a:t>
            </a:r>
            <a:r>
              <a:rPr lang="en-AU" altLang="zh-CN" dirty="0" smtClean="0">
                <a:solidFill>
                  <a:srgbClr val="0000FF"/>
                </a:solidFill>
              </a:rPr>
              <a:t>operations </a:t>
            </a:r>
            <a:r>
              <a:rPr lang="en-AU" altLang="zh-CN" dirty="0">
                <a:solidFill>
                  <a:srgbClr val="0000FF"/>
                </a:solidFill>
              </a:rPr>
              <a:t>and </a:t>
            </a:r>
            <a:r>
              <a:rPr lang="en-AU" altLang="zh-CN" dirty="0" smtClean="0">
                <a:solidFill>
                  <a:srgbClr val="0000FF"/>
                </a:solidFill>
              </a:rPr>
              <a:t>administration </a:t>
            </a:r>
            <a:r>
              <a:rPr lang="en-AU" altLang="zh-CN" sz="1600" dirty="0" smtClean="0">
                <a:solidFill>
                  <a:srgbClr val="0000FF"/>
                </a:solidFill>
              </a:rPr>
              <a:t>(at brigade and Area level)</a:t>
            </a:r>
            <a:endParaRPr kumimoji="1"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2928" y="2734737"/>
            <a:ext cx="404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 smtClean="0">
                <a:solidFill>
                  <a:srgbClr val="0000FF"/>
                </a:solidFill>
              </a:rPr>
              <a:t>which can be used to manage brigade </a:t>
            </a:r>
            <a:r>
              <a:rPr lang="en-AU" altLang="zh-CN" dirty="0">
                <a:solidFill>
                  <a:srgbClr val="0000FF"/>
                </a:solidFill>
              </a:rPr>
              <a:t>and multi-brigade incidents</a:t>
            </a:r>
            <a:endParaRPr kumimoji="1"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25250" y="3361267"/>
            <a:ext cx="448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AU" altLang="zh-CN" dirty="0" smtClean="0">
                <a:solidFill>
                  <a:srgbClr val="0000FF"/>
                </a:solidFill>
              </a:rPr>
              <a:t>which enables </a:t>
            </a:r>
            <a:r>
              <a:rPr lang="en-AU" altLang="zh-CN" dirty="0">
                <a:solidFill>
                  <a:srgbClr val="0000FF"/>
                </a:solidFill>
              </a:rPr>
              <a:t>Area or Regional level information collection and control</a:t>
            </a:r>
            <a:endParaRPr lang="en-AU" altLang="zh-CN" sz="20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878" y="4699001"/>
            <a:ext cx="766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 smtClean="0">
                <a:solidFill>
                  <a:srgbClr val="0000FF"/>
                </a:solidFill>
              </a:rPr>
              <a:t>RAMP</a:t>
            </a:r>
            <a:r>
              <a:rPr lang="en-US" altLang="zh-CN" dirty="0" smtClean="0">
                <a:solidFill>
                  <a:srgbClr val="0000FF"/>
                </a:solidFill>
              </a:rPr>
              <a:t> will allow </a:t>
            </a:r>
            <a:r>
              <a:rPr lang="en-US" altLang="zh-CN" dirty="0">
                <a:solidFill>
                  <a:srgbClr val="0000FF"/>
                </a:solidFill>
              </a:rPr>
              <a:t>the management of resources across multiple agencies</a:t>
            </a:r>
            <a:endParaRPr kumimoji="1"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3264" y="2734737"/>
            <a:ext cx="4572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website 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programme called </a:t>
            </a:r>
            <a:r>
              <a:rPr lang="en-AU" altLang="zh-CN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Dashboard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mr-IN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264" y="3361267"/>
            <a:ext cx="471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a 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website programme called </a:t>
            </a:r>
            <a:r>
              <a:rPr lang="en-AU" altLang="zh-CN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Turnout </a:t>
            </a:r>
            <a:r>
              <a:rPr lang="mr-IN" altLang="zh-CN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r>
              <a:rPr lang="en-AU" altLang="zh-CN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n-AU" altLang="zh-CN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333" y="2108219"/>
            <a:ext cx="477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martphone and tablet applications </a:t>
            </a:r>
            <a:r>
              <a:rPr lang="mr-IN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  <a:endParaRPr lang="en-AU" altLang="zh-CN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71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39" y="491068"/>
            <a:ext cx="8497541" cy="4735286"/>
          </a:xfrm>
        </p:spPr>
        <p:txBody>
          <a:bodyPr>
            <a:normAutofit fontScale="92500" lnSpcReduction="10000"/>
          </a:bodyPr>
          <a:lstStyle/>
          <a:p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will make the way they communicate their intentions about an incident easier and quicker;</a:t>
            </a:r>
          </a:p>
          <a:p>
            <a:r>
              <a:rPr lang="en-AU" altLang="zh-C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allows crews to be assigned to appliances</a:t>
            </a:r>
          </a:p>
          <a:p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will act as a GPS and show FF the way (and time) to the incident</a:t>
            </a:r>
          </a:p>
          <a:p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allows FF and Appliances to be tracked on the </a:t>
            </a:r>
            <a:r>
              <a:rPr lang="en-AU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fireground</a:t>
            </a: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provides CL or IC with a voice or text input into an incident log;</a:t>
            </a:r>
          </a:p>
          <a:p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enables first arriving crews to verify or change the incident location;</a:t>
            </a:r>
          </a:p>
          <a:p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allows the automatic generation and delivery of reports concerning brigade activities to both brigade and Area management;</a:t>
            </a:r>
          </a:p>
          <a:p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Teams and Discussion features within BART also enables enhanced and focussed communication within brigades; and</a:t>
            </a:r>
          </a:p>
          <a:p>
            <a:endParaRPr lang="en-AU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9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7" y="905932"/>
            <a:ext cx="1366088" cy="289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362" y="5215453"/>
            <a:ext cx="8424371" cy="461665"/>
          </a:xfrm>
          <a:prstGeom prst="rect">
            <a:avLst/>
          </a:prstGeom>
          <a:solidFill>
            <a:schemeClr val="accent2"/>
          </a:solidFill>
          <a:effectLst>
            <a:glow rad="101600">
              <a:schemeClr val="accent2"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AU" altLang="zh-CN" sz="2400" i="1" dirty="0"/>
              <a:t>BART allows the FO/IC to more effectively manage </a:t>
            </a:r>
            <a:r>
              <a:rPr lang="en-AU" altLang="zh-CN" sz="2400" i="1" dirty="0" smtClean="0"/>
              <a:t>response</a:t>
            </a:r>
            <a:endParaRPr lang="en-AU" altLang="zh-CN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06158" y="42335"/>
            <a:ext cx="4131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will BART affect our RFBs?</a:t>
            </a:r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83741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739" y="618073"/>
            <a:ext cx="8497541" cy="4735286"/>
          </a:xfrm>
        </p:spPr>
        <p:txBody>
          <a:bodyPr>
            <a:normAutofit/>
          </a:bodyPr>
          <a:lstStyle/>
          <a:p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will provide a C</a:t>
            </a:r>
            <a:r>
              <a:rPr lang="en-AU" sz="2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network between Region, Area, Group and Brigades, for example:</a:t>
            </a:r>
          </a:p>
          <a:p>
            <a:r>
              <a:rPr lang="en-AU" altLang="zh-CN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</a:t>
            </a:r>
            <a:r>
              <a:rPr lang="en-AU" altLang="zh-CN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will enhance the speed at which deployment teams can be identified, assembled and deployed, because:</a:t>
            </a:r>
          </a:p>
          <a:p>
            <a:pPr lvl="1"/>
            <a:r>
              <a:rPr lang="en-AU" altLang="zh-CN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 Office or Groups can request deployment members and appliances direct from First Officers in a very short time</a:t>
            </a:r>
          </a:p>
          <a:p>
            <a:pPr lvl="1"/>
            <a:r>
              <a:rPr lang="en-AU" altLang="zh-CN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Members can be assigned to appliances prior to deployment;</a:t>
            </a:r>
          </a:p>
          <a:p>
            <a:pPr lvl="1"/>
            <a:r>
              <a:rPr lang="en-AU" altLang="zh-CN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Members of teams will have an additional intra-team communications network, which can also be accessed by the AD and RM; and</a:t>
            </a:r>
          </a:p>
          <a:p>
            <a:pPr lvl="1"/>
            <a:r>
              <a:rPr lang="en-AU" altLang="zh-CN" sz="2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Deployment teams will be able to maintain a continuous log during the deployment which will provide valuable information for post deployment feedback.</a:t>
            </a:r>
            <a:endParaRPr lang="en-AU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AU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9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7052" y="0"/>
            <a:ext cx="5134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will BART affect </a:t>
            </a:r>
            <a:r>
              <a:rPr lang="en-AU" altLang="zh-CN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Areas and Regions </a:t>
            </a:r>
            <a:endParaRPr lang="en-AU" altLang="zh-CN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276776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32" y="686556"/>
            <a:ext cx="8034337" cy="4487159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 summary, BART is an attractive option for RFS, because:</a:t>
            </a:r>
            <a:endParaRPr lang="en-AU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is an application that can provide an array of features, increased efficiencies, wider and faster communications for end users, Area and Regional management, for very little cost;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 seen in other states, it may also be suitable for SES and other volunteer organisations;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uses technology consistent with current trends;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Has been developed by a company with a reliable logistics service ethic that has proven to be attentive to the requirements of users; and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Is already partially integrated with a Tier One </a:t>
            </a:r>
            <a:r>
              <a:rPr lang="en-AU" sz="26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CAD solution</a:t>
            </a:r>
            <a:endParaRPr lang="en-AU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AU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en-A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0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23140" y="5759275"/>
            <a:ext cx="5653317" cy="84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Brigade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777897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32" y="686556"/>
            <a:ext cx="8034337" cy="448715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A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Challenges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Members need to be:</a:t>
            </a:r>
          </a:p>
          <a:p>
            <a:pPr>
              <a:spcAft>
                <a:spcPts val="1200"/>
              </a:spcAft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prepared to embrace technology;</a:t>
            </a:r>
          </a:p>
          <a:p>
            <a:pPr>
              <a:spcAft>
                <a:spcPts val="1200"/>
              </a:spcAft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willing to use their smartphones (which need to have a data allowance);</a:t>
            </a:r>
          </a:p>
          <a:p>
            <a:pPr>
              <a:spcAft>
                <a:spcPts val="1200"/>
              </a:spcAft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prepared to pay for data usage, although BART data usage is very lean;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 backup system is required for those who don’t have smart phones;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There needs to be Internet and/or </a:t>
            </a:r>
            <a:r>
              <a:rPr lang="en-AU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sms</a:t>
            </a: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coverage;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Brigades must be prepared to administer the system within their brigade, group, </a:t>
            </a:r>
            <a:r>
              <a:rPr lang="en-AU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etc</a:t>
            </a: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; and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There needs to be an examination of any potential for privacy issues. </a:t>
            </a:r>
          </a:p>
          <a:p>
            <a:pPr marL="0" indent="0">
              <a:spcAft>
                <a:spcPts val="1200"/>
              </a:spcAft>
              <a:buNone/>
            </a:pPr>
            <a:endParaRPr lang="en-AU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0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23140" y="5759275"/>
            <a:ext cx="5653317" cy="84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Brigade Requirements</a:t>
            </a:r>
          </a:p>
        </p:txBody>
      </p:sp>
    </p:spTree>
    <p:extLst>
      <p:ext uri="{BB962C8B-B14F-4D97-AF65-F5344CB8AC3E}">
        <p14:creationId xmlns:p14="http://schemas.microsoft.com/office/powerpoint/2010/main" val="3299974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2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7811" y="469132"/>
            <a:ext cx="498837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3900" dirty="0" smtClean="0">
                <a:solidFill>
                  <a:schemeClr val="bg1">
                    <a:lumMod val="65000"/>
                  </a:schemeClr>
                </a:solidFill>
                <a:latin typeface="Roboto Black" pitchFamily="2" charset="0"/>
                <a:ea typeface="Roboto Black" pitchFamily="2" charset="0"/>
              </a:rPr>
              <a:t>?</a:t>
            </a:r>
            <a:endParaRPr lang="en-AU" sz="23900" dirty="0">
              <a:solidFill>
                <a:schemeClr val="bg1">
                  <a:lumMod val="65000"/>
                </a:schemeClr>
              </a:solidFill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49424" y="3799846"/>
            <a:ext cx="5645153" cy="731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400" b="1" dirty="0" smtClean="0">
                <a:solidFill>
                  <a:srgbClr val="990000"/>
                </a:solidFill>
              </a:rPr>
              <a:t>Questions?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 24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7" name="Group 16"/>
          <p:cNvGrpSpPr/>
          <p:nvPr/>
        </p:nvGrpSpPr>
        <p:grpSpPr>
          <a:xfrm>
            <a:off x="5488076" y="885011"/>
            <a:ext cx="3838233" cy="5762407"/>
            <a:chOff x="5488076" y="885011"/>
            <a:chExt cx="3838233" cy="5762407"/>
          </a:xfrm>
        </p:grpSpPr>
        <p:grpSp>
          <p:nvGrpSpPr>
            <p:cNvPr id="9" name="Group 8"/>
            <p:cNvGrpSpPr/>
            <p:nvPr/>
          </p:nvGrpSpPr>
          <p:grpSpPr>
            <a:xfrm>
              <a:off x="5488076" y="937863"/>
              <a:ext cx="3838233" cy="5709555"/>
              <a:chOff x="5497625" y="1506432"/>
              <a:chExt cx="3838233" cy="5709555"/>
            </a:xfrm>
          </p:grpSpPr>
          <p:pic>
            <p:nvPicPr>
              <p:cNvPr id="71" name="Picture 2" descr="D:\BART\Marketing\ScreenShots\280716\QuickView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7625" y="2187654"/>
                <a:ext cx="3838233" cy="5028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4346" y="1506432"/>
                <a:ext cx="1221579" cy="916184"/>
              </a:xfrm>
              <a:prstGeom prst="rect">
                <a:avLst/>
              </a:prstGeom>
            </p:spPr>
          </p:pic>
        </p:grpSp>
        <p:sp>
          <p:nvSpPr>
            <p:cNvPr id="13" name="Rounded Rectangle 12"/>
            <p:cNvSpPr/>
            <p:nvPr/>
          </p:nvSpPr>
          <p:spPr>
            <a:xfrm>
              <a:off x="5892327" y="885011"/>
              <a:ext cx="2842790" cy="4888287"/>
            </a:xfrm>
            <a:prstGeom prst="roundRect">
              <a:avLst/>
            </a:prstGeom>
            <a:noFill/>
            <a:ln w="127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527800" y="2413792"/>
            <a:ext cx="1748901" cy="2883846"/>
            <a:chOff x="478006" y="2642271"/>
            <a:chExt cx="1748901" cy="288384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006" y="2642271"/>
              <a:ext cx="1748901" cy="288384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20051" y="2919675"/>
              <a:ext cx="900832" cy="19198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83" y="444486"/>
            <a:ext cx="8738160" cy="1015000"/>
          </a:xfrm>
        </p:spPr>
        <p:txBody>
          <a:bodyPr>
            <a:noAutofit/>
          </a:bodyPr>
          <a:lstStyle/>
          <a:p>
            <a:pPr marL="278550" lvl="1" indent="0">
              <a:spcBef>
                <a:spcPts val="600"/>
              </a:spcBef>
              <a:spcAft>
                <a:spcPts val="1800"/>
              </a:spcAft>
              <a:buNone/>
            </a:pPr>
            <a:r>
              <a:rPr lang="en-A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 </a:t>
            </a: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internet </a:t>
            </a:r>
            <a:r>
              <a:rPr lang="en-A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application </a:t>
            </a: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 can capture pager </a:t>
            </a:r>
            <a:r>
              <a:rPr lang="en-A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AU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sms</a:t>
            </a:r>
            <a:r>
              <a:rPr lang="en-A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messages, then send and display </a:t>
            </a:r>
            <a:r>
              <a:rPr lang="en-A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those messages on smart devices (smart ‘</a:t>
            </a:r>
            <a:r>
              <a:rPr lang="en-A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phones and tablets).</a:t>
            </a:r>
            <a:endParaRPr lang="en-AU" sz="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38881" y="751417"/>
            <a:ext cx="1958094" cy="1364386"/>
            <a:chOff x="6732299" y="3346123"/>
            <a:chExt cx="3119839" cy="20884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299" y="3346123"/>
              <a:ext cx="3119839" cy="20884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74521" y="3573015"/>
              <a:ext cx="2036105" cy="706678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AU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Control</a:t>
              </a:r>
              <a:endParaRPr lang="en-A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63593" y="893646"/>
            <a:ext cx="1951378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altLang="zh-CN" sz="1100" dirty="0" err="1" smtClean="0"/>
              <a:t>FIRECALL:Wamuree</a:t>
            </a:r>
            <a:r>
              <a:rPr lang="en-AU" altLang="zh-CN" sz="1100" dirty="0" smtClean="0"/>
              <a:t> </a:t>
            </a:r>
            <a:r>
              <a:rPr lang="en-AU" altLang="zh-CN" sz="1100" dirty="0"/>
              <a:t>RFB </a:t>
            </a:r>
            <a:r>
              <a:rPr lang="en-AU" altLang="zh-CN" sz="1100" dirty="0" smtClean="0"/>
              <a:t>WAMX= turnout RTC </a:t>
            </a:r>
            <a:r>
              <a:rPr lang="en-AU" altLang="zh-CN" sz="1100" dirty="0"/>
              <a:t>- SINGLE VEHICLE - NO ENT J </a:t>
            </a:r>
            <a:r>
              <a:rPr lang="en-AU" altLang="zh-CN" sz="1100" dirty="0" smtClean="0"/>
              <a:t>Lindsay </a:t>
            </a:r>
            <a:r>
              <a:rPr lang="en-AU" altLang="zh-CN" sz="1100" dirty="0"/>
              <a:t>Rd &amp; </a:t>
            </a:r>
            <a:r>
              <a:rPr lang="en-AU" altLang="zh-CN" sz="1100" dirty="0" err="1" smtClean="0"/>
              <a:t>Daguilay</a:t>
            </a:r>
            <a:r>
              <a:rPr lang="en-AU" altLang="zh-CN" sz="1100" dirty="0" smtClean="0"/>
              <a:t> </a:t>
            </a:r>
            <a:r>
              <a:rPr lang="en-AU" altLang="zh-CN" sz="1100" dirty="0" err="1" smtClean="0"/>
              <a:t>Stwy</a:t>
            </a:r>
            <a:r>
              <a:rPr lang="en-AU" altLang="zh-CN" sz="1100" dirty="0" smtClean="0"/>
              <a:t> RACALBA </a:t>
            </a:r>
            <a:r>
              <a:rPr lang="en-AU" altLang="zh-CN" sz="1100" dirty="0"/>
              <a:t>B36C15 102-INC 210-</a:t>
            </a:r>
            <a:r>
              <a:rPr lang="en-AU" altLang="zh-CN" sz="1100" dirty="0" smtClean="0"/>
              <a:t>TAC</a:t>
            </a:r>
            <a:endParaRPr lang="en-AU" altLang="zh-CN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0758" y="1172000"/>
            <a:ext cx="898076" cy="52322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>
            <a:defPPr>
              <a:defRPr lang="en-AU"/>
            </a:defPPr>
            <a:lvl1pPr algn="ctr">
              <a:defRPr kumimoji="1" sz="1400">
                <a:solidFill>
                  <a:srgbClr val="990000"/>
                </a:solidFill>
              </a:defRPr>
            </a:lvl1pPr>
          </a:lstStyle>
          <a:p>
            <a:r>
              <a:rPr lang="en-AU" altLang="zh-CN" dirty="0">
                <a:solidFill>
                  <a:schemeClr val="accent1">
                    <a:lumMod val="50000"/>
                  </a:schemeClr>
                </a:solidFill>
              </a:rPr>
              <a:t>Paging</a:t>
            </a:r>
          </a:p>
          <a:p>
            <a:r>
              <a:rPr lang="en-AU" altLang="zh-CN" dirty="0">
                <a:solidFill>
                  <a:schemeClr val="accent1">
                    <a:lumMod val="50000"/>
                  </a:schemeClr>
                </a:solidFill>
              </a:rPr>
              <a:t>Service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1515" y="84201"/>
            <a:ext cx="2768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2000" b="1" dirty="0"/>
              <a:t>The Smartphone </a:t>
            </a:r>
            <a:r>
              <a:rPr lang="en-AU" altLang="zh-CN" sz="2000" b="1" dirty="0" smtClean="0"/>
              <a:t>App</a:t>
            </a:r>
            <a:endParaRPr lang="en-AU" altLang="zh-CN" sz="1600" dirty="0">
              <a:solidFill>
                <a:srgbClr val="990000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 rot="5400000">
            <a:off x="4383246" y="1275733"/>
            <a:ext cx="463076" cy="3297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5395538" y="1202226"/>
            <a:ext cx="1291001" cy="4631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5506401" y="1439056"/>
            <a:ext cx="809732" cy="461665"/>
          </a:xfrm>
          <a:prstGeom prst="rect">
            <a:avLst/>
          </a:prstGeom>
          <a:solidFill>
            <a:srgbClr val="990000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AU" altLang="zh-CN" sz="1200" dirty="0" smtClean="0">
                <a:solidFill>
                  <a:schemeClr val="bg1"/>
                </a:solidFill>
              </a:rPr>
              <a:t>BART</a:t>
            </a:r>
          </a:p>
          <a:p>
            <a:pPr algn="ctr"/>
            <a:r>
              <a:rPr kumimoji="1" lang="en-AU" altLang="zh-CN" sz="1200" dirty="0" smtClean="0">
                <a:solidFill>
                  <a:schemeClr val="bg1"/>
                </a:solidFill>
              </a:rPr>
              <a:t>capture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6293" y="1216258"/>
            <a:ext cx="56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AU" altLang="zh-CN" dirty="0" smtClean="0"/>
              <a:t>000</a:t>
            </a:r>
            <a:endParaRPr kumimoji="1" lang="zh-CN" altLang="en-US" dirty="0"/>
          </a:p>
        </p:txBody>
      </p:sp>
      <p:sp>
        <p:nvSpPr>
          <p:cNvPr id="42" name="Isosceles Triangle 41"/>
          <p:cNvSpPr/>
          <p:nvPr/>
        </p:nvSpPr>
        <p:spPr>
          <a:xfrm rot="5400000">
            <a:off x="550385" y="1252715"/>
            <a:ext cx="463076" cy="3297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sp>
        <p:nvSpPr>
          <p:cNvPr id="24" name="Bent Arrow 23"/>
          <p:cNvSpPr/>
          <p:nvPr/>
        </p:nvSpPr>
        <p:spPr>
          <a:xfrm rot="10800000" flipH="1">
            <a:off x="5837256" y="1904999"/>
            <a:ext cx="690544" cy="1756867"/>
          </a:xfrm>
          <a:prstGeom prst="ben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990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70553" y="3410084"/>
            <a:ext cx="1706148" cy="445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202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3" presetClass="entr" presetSubtype="16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19" grpId="0" animBg="1"/>
      <p:bldP spid="37" grpId="0" animBg="1"/>
      <p:bldP spid="23" grpId="0" animBg="1"/>
      <p:bldP spid="46" grpId="0" animBg="1"/>
      <p:bldP spid="27" grpId="0"/>
      <p:bldP spid="4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939" y="2254731"/>
            <a:ext cx="6832594" cy="3299405"/>
          </a:xfrm>
        </p:spPr>
        <p:txBody>
          <a:bodyPr>
            <a:normAutofit/>
          </a:bodyPr>
          <a:lstStyle/>
          <a:p>
            <a:pPr marL="278550" lvl="1" indent="0">
              <a:lnSpc>
                <a:spcPct val="7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Users can 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show their status </a:t>
            </a: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</a:t>
            </a:r>
            <a:r>
              <a:rPr lang="en-A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simple click on one of the following</a:t>
            </a: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278550" lvl="1" indent="0">
              <a:lnSpc>
                <a:spcPct val="7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A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78550" lvl="1" indent="0">
              <a:lnSpc>
                <a:spcPct val="7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 allows all other members of the brigade to see who is responding;</a:t>
            </a:r>
          </a:p>
          <a:p>
            <a:pPr marL="278550" lvl="1" indent="0">
              <a:lnSpc>
                <a:spcPct val="7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when they will arrive; and</a:t>
            </a:r>
          </a:p>
          <a:p>
            <a:pPr marL="278550" lvl="1" indent="0">
              <a:lnSpc>
                <a:spcPct val="7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their roles and skills.</a:t>
            </a:r>
          </a:p>
          <a:p>
            <a:pPr marL="278550" lvl="1" indent="0">
              <a:lnSpc>
                <a:spcPct val="7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If an address is included in the message, BART </a:t>
            </a:r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includes a 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map showing the location of the incident, with routes and timings from home to the station </a:t>
            </a:r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from the station to the incident.</a:t>
            </a:r>
          </a:p>
          <a:p>
            <a:pPr marL="278550" lvl="1" indent="0">
              <a:lnSpc>
                <a:spcPct val="70000"/>
              </a:lnSpc>
              <a:spcBef>
                <a:spcPts val="600"/>
              </a:spcBef>
              <a:spcAft>
                <a:spcPts val="1200"/>
              </a:spcAft>
              <a:buNone/>
            </a:pPr>
            <a:endParaRPr lang="en-A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9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54" y="2544208"/>
            <a:ext cx="2705795" cy="57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BART\Marketing\ScreenShots\280716\Quick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37" y="1257455"/>
            <a:ext cx="3838233" cy="502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1998748" y="180556"/>
            <a:ext cx="4642917" cy="496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AU" sz="2400" b="1" dirty="0" smtClean="0"/>
              <a:t>The Smartphone App</a:t>
            </a:r>
            <a:r>
              <a:rPr lang="en-AU" sz="2400" b="1" dirty="0" smtClean="0">
                <a:solidFill>
                  <a:srgbClr val="990000"/>
                </a:solidFill>
              </a:rPr>
              <a:t> </a:t>
            </a:r>
            <a:endParaRPr lang="en-AU" sz="2400" dirty="0" smtClean="0">
              <a:solidFill>
                <a:srgbClr val="99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7932" y="736595"/>
            <a:ext cx="712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Unfortunately, pagers 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 only show </a:t>
            </a:r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messages. Users then need to communicate </a:t>
            </a:r>
            <a:r>
              <a:rPr lang="en-AU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by other means to identify </a:t>
            </a:r>
            <a:r>
              <a:rPr lang="en-AU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additional information relevant to managing the incident</a:t>
            </a:r>
            <a:endParaRPr kumimoji="1" lang="zh-CN" alt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28" y="761109"/>
            <a:ext cx="1221579" cy="916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04" y="1862659"/>
            <a:ext cx="233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AU" altLang="zh-CN" dirty="0" smtClean="0"/>
              <a:t>However, with BART: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0846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89" y="329328"/>
            <a:ext cx="7224828" cy="52035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1" name="Picture 2" descr="D:\BART\Marketing\Logo\White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23140" y="5759275"/>
            <a:ext cx="5645153" cy="84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Accessing the Menu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96043" y="-8467"/>
            <a:ext cx="4729957" cy="6617445"/>
            <a:chOff x="1656916" y="0"/>
            <a:chExt cx="4729957" cy="66174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6916" y="0"/>
              <a:ext cx="4729957" cy="661744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87338" y="1059821"/>
              <a:ext cx="2156367" cy="3745918"/>
            </a:xfrm>
            <a:prstGeom prst="rect">
              <a:avLst/>
            </a:prstGeom>
          </p:spPr>
        </p:pic>
      </p:grpSp>
      <p:pic>
        <p:nvPicPr>
          <p:cNvPr id="14" name="Picture 13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3284" y="1695449"/>
            <a:ext cx="208716" cy="83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7342" y="3448049"/>
            <a:ext cx="208716" cy="83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0992" y="4229099"/>
            <a:ext cx="208716" cy="83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7133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RT\Marketing\ScreenShots\280716\IMG_05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51" y="220516"/>
            <a:ext cx="3000236" cy="53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7" name="Picture 2" descr="D:\BART\Marketing\Logo\Whit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23140" y="5759275"/>
            <a:ext cx="5653317" cy="84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800" b="1" smtClean="0">
                <a:solidFill>
                  <a:schemeClr val="bg1"/>
                </a:solidFill>
              </a:rPr>
              <a:t>Smartphone Application</a:t>
            </a:r>
            <a:endParaRPr lang="en-AU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>
          <a:xfrm>
            <a:off x="913246" y="822705"/>
            <a:ext cx="4424349" cy="278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what the app looks like on a smart phone.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has 2 views:</a:t>
            </a:r>
          </a:p>
          <a:p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 View ( one event at a time); and</a:t>
            </a:r>
          </a:p>
          <a:p>
            <a:r>
              <a:rPr lang="en-A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 View (several events)</a:t>
            </a:r>
            <a:endParaRPr lang="en-A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811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517232"/>
            <a:ext cx="9144000" cy="1340768"/>
            <a:chOff x="0" y="5517232"/>
            <a:chExt cx="9144000" cy="1340768"/>
          </a:xfrm>
        </p:grpSpPr>
        <p:sp>
          <p:nvSpPr>
            <p:cNvPr id="4" name="Rectangle 3"/>
            <p:cNvSpPr/>
            <p:nvPr/>
          </p:nvSpPr>
          <p:spPr>
            <a:xfrm>
              <a:off x="0" y="5517232"/>
              <a:ext cx="9144000" cy="1340768"/>
            </a:xfrm>
            <a:prstGeom prst="rect">
              <a:avLst/>
            </a:prstGeom>
            <a:solidFill>
              <a:srgbClr val="902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744" y="5819911"/>
              <a:ext cx="752872" cy="752872"/>
            </a:xfrm>
            <a:prstGeom prst="rect">
              <a:avLst/>
            </a:prstGeom>
          </p:spPr>
        </p:pic>
        <p:pic>
          <p:nvPicPr>
            <p:cNvPr id="6" name="Picture 2" descr="D:\BART\Marketing\Logo\White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57" y="5877272"/>
              <a:ext cx="1189807" cy="64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923140" y="5759275"/>
              <a:ext cx="5653317" cy="8464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AU" sz="2800" b="1" smtClean="0">
                  <a:solidFill>
                    <a:schemeClr val="bg1"/>
                  </a:solidFill>
                </a:rPr>
                <a:t>Smartphone Application</a:t>
              </a:r>
              <a:endParaRPr lang="en-AU" sz="28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D:\BART\Marketing\ScreenShots\280716\Quick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31" y="237522"/>
            <a:ext cx="4830579" cy="67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5213" y="1315620"/>
            <a:ext cx="2160734" cy="3864689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516366" y="4547698"/>
            <a:ext cx="2273781" cy="782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</a:pPr>
            <a:r>
              <a:rPr lang="en-AU" sz="2000" dirty="0" smtClean="0"/>
              <a:t>Tap thumbs up: </a:t>
            </a:r>
            <a:r>
              <a:rPr lang="en-AU" sz="2000" b="1" dirty="0" smtClean="0"/>
              <a:t>YOU ARE attending</a:t>
            </a:r>
          </a:p>
          <a:p>
            <a:pPr algn="r" fontAlgn="auto">
              <a:spcAft>
                <a:spcPts val="0"/>
              </a:spcAft>
            </a:pPr>
            <a:endParaRPr lang="en-AU" sz="2000" b="1" dirty="0" smtClean="0"/>
          </a:p>
          <a:p>
            <a:pPr marL="0" indent="0" algn="r" fontAlgn="auto">
              <a:spcAft>
                <a:spcPts val="0"/>
              </a:spcAft>
              <a:buNone/>
            </a:pPr>
            <a:endParaRPr lang="en-AU" sz="20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2782217" y="4924547"/>
            <a:ext cx="905924" cy="4905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618113" y="96465"/>
            <a:ext cx="444855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en-A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altLang="zh-CN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Firecall</a:t>
            </a:r>
            <a:r>
              <a:rPr lang="en-A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mr-IN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  <a:r>
              <a:rPr lang="en-AU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AU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AU" altLang="zh-CN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Quickview</a:t>
            </a:r>
            <a:endParaRPr lang="en-AU" altLang="zh-CN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6097" y="2512509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altLang="zh-CN" sz="2000" b="1" dirty="0">
                <a:latin typeface="+mn-lt"/>
              </a:rPr>
              <a:t>Message text</a:t>
            </a:r>
            <a:endParaRPr lang="zh-CN" altLang="en-US" sz="2000" b="1" dirty="0"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39805" y="2753387"/>
            <a:ext cx="905924" cy="4905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6267687" y="3147742"/>
            <a:ext cx="2344931" cy="415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</a:pPr>
            <a:r>
              <a:rPr lang="en-AU" sz="2000" b="1" dirty="0" err="1"/>
              <a:t>Geotagged</a:t>
            </a:r>
            <a:r>
              <a:rPr lang="en-AU" sz="2000" b="1" dirty="0"/>
              <a:t> map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20267" y="3361267"/>
            <a:ext cx="1295400" cy="2540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97867" y="1727200"/>
            <a:ext cx="1016548" cy="19066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7" name="Picture 1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394" y="2604332"/>
            <a:ext cx="1980371" cy="445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636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517232"/>
            <a:ext cx="9144000" cy="1340768"/>
            <a:chOff x="0" y="5517232"/>
            <a:chExt cx="9144000" cy="1340768"/>
          </a:xfrm>
        </p:grpSpPr>
        <p:sp>
          <p:nvSpPr>
            <p:cNvPr id="4" name="Rectangle 3"/>
            <p:cNvSpPr/>
            <p:nvPr/>
          </p:nvSpPr>
          <p:spPr>
            <a:xfrm>
              <a:off x="0" y="5517232"/>
              <a:ext cx="9144000" cy="1340768"/>
            </a:xfrm>
            <a:prstGeom prst="rect">
              <a:avLst/>
            </a:prstGeom>
            <a:solidFill>
              <a:srgbClr val="902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744" y="5819911"/>
              <a:ext cx="752872" cy="752872"/>
            </a:xfrm>
            <a:prstGeom prst="rect">
              <a:avLst/>
            </a:prstGeom>
          </p:spPr>
        </p:pic>
        <p:pic>
          <p:nvPicPr>
            <p:cNvPr id="6" name="Picture 2" descr="D:\BART\Marketing\Logo\White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57" y="5877272"/>
              <a:ext cx="1189807" cy="64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923140" y="5759275"/>
              <a:ext cx="5653317" cy="8464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AU" sz="2800" b="1" smtClean="0">
                  <a:solidFill>
                    <a:schemeClr val="bg1"/>
                  </a:solidFill>
                </a:rPr>
                <a:t>Smartphone Application</a:t>
              </a:r>
              <a:endParaRPr lang="en-AU" sz="28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70431" y="237522"/>
            <a:ext cx="4830579" cy="6758221"/>
            <a:chOff x="2270431" y="237522"/>
            <a:chExt cx="4830579" cy="6758221"/>
          </a:xfrm>
        </p:grpSpPr>
        <p:pic>
          <p:nvPicPr>
            <p:cNvPr id="13" name="Picture 2" descr="D:\BART\Marketing\ScreenShots\280716\QuickVie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431" y="237522"/>
              <a:ext cx="4830579" cy="6758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5213" y="1315620"/>
              <a:ext cx="2160734" cy="3864689"/>
            </a:xfrm>
            <a:prstGeom prst="rect">
              <a:avLst/>
            </a:prstGeom>
          </p:spPr>
        </p:pic>
      </p:grpSp>
      <p:sp>
        <p:nvSpPr>
          <p:cNvPr id="21" name="Content Placeholder 2"/>
          <p:cNvSpPr txBox="1">
            <a:spLocks/>
          </p:cNvSpPr>
          <p:nvPr/>
        </p:nvSpPr>
        <p:spPr>
          <a:xfrm>
            <a:off x="253670" y="2115493"/>
            <a:ext cx="2836663" cy="489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b="1" dirty="0" smtClean="0"/>
              <a:t>Click to see who’s attending</a:t>
            </a:r>
            <a:endParaRPr lang="en-AU" sz="2000" b="1" dirty="0"/>
          </a:p>
          <a:p>
            <a:pPr algn="r" fontAlgn="auto">
              <a:spcAft>
                <a:spcPts val="0"/>
              </a:spcAft>
            </a:pPr>
            <a:endParaRPr lang="en-AU" sz="2000" b="1" dirty="0" smtClean="0"/>
          </a:p>
          <a:p>
            <a:pPr marL="0" indent="0" algn="r" fontAlgn="auto">
              <a:spcAft>
                <a:spcPts val="0"/>
              </a:spcAft>
              <a:buNone/>
            </a:pPr>
            <a:endParaRPr lang="en-AU" sz="2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78879" y="2298149"/>
            <a:ext cx="905924" cy="4905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097867" y="1727200"/>
            <a:ext cx="1016548" cy="19066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Picture 1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5394" y="2604332"/>
            <a:ext cx="1980371" cy="4456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6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5517232"/>
            <a:ext cx="9144000" cy="1340768"/>
            <a:chOff x="0" y="5517232"/>
            <a:chExt cx="9144000" cy="1340768"/>
          </a:xfrm>
        </p:grpSpPr>
        <p:sp>
          <p:nvSpPr>
            <p:cNvPr id="4" name="Rectangle 3"/>
            <p:cNvSpPr/>
            <p:nvPr/>
          </p:nvSpPr>
          <p:spPr>
            <a:xfrm>
              <a:off x="0" y="5517232"/>
              <a:ext cx="9144000" cy="1340768"/>
            </a:xfrm>
            <a:prstGeom prst="rect">
              <a:avLst/>
            </a:prstGeom>
            <a:solidFill>
              <a:srgbClr val="902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1744" y="5819911"/>
              <a:ext cx="752872" cy="752872"/>
            </a:xfrm>
            <a:prstGeom prst="rect">
              <a:avLst/>
            </a:prstGeom>
          </p:spPr>
        </p:pic>
        <p:pic>
          <p:nvPicPr>
            <p:cNvPr id="6" name="Picture 2" descr="D:\BART\Marketing\Logo\White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57" y="5877272"/>
              <a:ext cx="1189807" cy="643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923140" y="5759275"/>
              <a:ext cx="5653317" cy="8464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AU" sz="2800" b="1" smtClean="0">
                  <a:solidFill>
                    <a:schemeClr val="bg1"/>
                  </a:solidFill>
                </a:rPr>
                <a:t>Smartphone Application</a:t>
              </a:r>
              <a:endParaRPr lang="en-AU" sz="28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D:\BART\Marketing\ScreenShots\280716\Quick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94" y="246658"/>
            <a:ext cx="4830579" cy="67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825" y="1297342"/>
            <a:ext cx="2207303" cy="3864691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273956" y="896572"/>
            <a:ext cx="2556478" cy="2456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1800" b="1" dirty="0" smtClean="0"/>
              <a:t>and see: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AU" sz="1800" b="1" dirty="0" smtClean="0"/>
              <a:t>	names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AU" sz="1800" b="1" dirty="0"/>
              <a:t>	</a:t>
            </a:r>
            <a:r>
              <a:rPr lang="en-AU" sz="1800" b="1" dirty="0" smtClean="0"/>
              <a:t>photos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AU" sz="1800" b="1" dirty="0"/>
              <a:t>	</a:t>
            </a:r>
            <a:r>
              <a:rPr lang="en-AU" sz="1800" b="1" dirty="0" smtClean="0"/>
              <a:t>roles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AU" sz="1800" b="1" dirty="0"/>
              <a:t>	</a:t>
            </a:r>
            <a:r>
              <a:rPr lang="en-AU" sz="1800" b="1" dirty="0" smtClean="0"/>
              <a:t>qualifications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AU" sz="1800" b="1" dirty="0" smtClean="0"/>
              <a:t>	arrival time</a:t>
            </a:r>
            <a:r>
              <a:rPr lang="en-AU" sz="1800" b="1" dirty="0"/>
              <a:t>	</a:t>
            </a:r>
          </a:p>
          <a:p>
            <a:pPr fontAlgn="auto">
              <a:spcAft>
                <a:spcPts val="0"/>
              </a:spcAft>
            </a:pPr>
            <a:endParaRPr lang="en-AU" sz="1800" b="1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AU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54368" y="2640413"/>
            <a:ext cx="356349" cy="2154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AU" altLang="zh-CN" sz="800" dirty="0" smtClean="0"/>
              <a:t>5 M</a:t>
            </a:r>
            <a:endParaRPr kumimoji="1" lang="zh-CN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5122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11085</TotalTime>
  <Words>1182</Words>
  <Application>Microsoft Office PowerPoint</Application>
  <PresentationFormat>On-screen Show (4:3)</PresentationFormat>
  <Paragraphs>131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CFS Web Projects</dc:title>
  <dc:creator>Greg.James@sacfsvolunteer.org.au</dc:creator>
  <cp:lastModifiedBy>Jan Wandek</cp:lastModifiedBy>
  <cp:revision>607</cp:revision>
  <dcterms:created xsi:type="dcterms:W3CDTF">2011-03-28T03:26:58Z</dcterms:created>
  <dcterms:modified xsi:type="dcterms:W3CDTF">2017-06-04T04:41:45Z</dcterms:modified>
</cp:coreProperties>
</file>