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4" r:id="rId2"/>
    <p:sldId id="398" r:id="rId3"/>
    <p:sldId id="392" r:id="rId4"/>
    <p:sldId id="336" r:id="rId5"/>
    <p:sldId id="402" r:id="rId6"/>
    <p:sldId id="377" r:id="rId7"/>
    <p:sldId id="393" r:id="rId8"/>
    <p:sldId id="406" r:id="rId9"/>
    <p:sldId id="394" r:id="rId10"/>
    <p:sldId id="381" r:id="rId11"/>
    <p:sldId id="396" r:id="rId12"/>
    <p:sldId id="395" r:id="rId13"/>
    <p:sldId id="374" r:id="rId14"/>
    <p:sldId id="397" r:id="rId15"/>
    <p:sldId id="375" r:id="rId16"/>
    <p:sldId id="400" r:id="rId17"/>
    <p:sldId id="376" r:id="rId18"/>
    <p:sldId id="399" r:id="rId19"/>
    <p:sldId id="408" r:id="rId20"/>
    <p:sldId id="407" r:id="rId21"/>
    <p:sldId id="401" r:id="rId22"/>
    <p:sldId id="389" r:id="rId23"/>
    <p:sldId id="386" r:id="rId24"/>
    <p:sldId id="385" r:id="rId25"/>
    <p:sldId id="384" r:id="rId26"/>
    <p:sldId id="383" r:id="rId27"/>
    <p:sldId id="404" r:id="rId28"/>
    <p:sldId id="403" r:id="rId29"/>
    <p:sldId id="390" r:id="rId30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1251B"/>
    <a:srgbClr val="C72127"/>
    <a:srgbClr val="0F171B"/>
    <a:srgbClr val="162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2" autoAdjust="0"/>
    <p:restoredTop sz="86477" autoAdjust="0"/>
  </p:normalViewPr>
  <p:slideViewPr>
    <p:cSldViewPr>
      <p:cViewPr varScale="1">
        <p:scale>
          <a:sx n="115" d="100"/>
          <a:sy n="115" d="100"/>
        </p:scale>
        <p:origin x="-15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E345B-083D-468D-AAF3-E87496BAB23C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F348-FC0F-4D4A-9E2C-A88DEFBC32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1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allowing me share what we have learnt so it may help you develop world standard App applications.</a:t>
            </a:r>
          </a:p>
          <a:p>
            <a:r>
              <a:rPr lang="en-A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Happy to answer questions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CF348-FC0F-4D4A-9E2C-A88DEFBC32D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837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allowing me share what we have learnt so it may help you develop world standard App applications.</a:t>
            </a:r>
          </a:p>
          <a:p>
            <a:r>
              <a:rPr lang="en-A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Happy to answer questions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CF348-FC0F-4D4A-9E2C-A88DEFBC32D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837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744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443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404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97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629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95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313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3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02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98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453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6F9E8-4EEB-4602-ADD1-A2E9C602627D}" type="datetimeFigureOut">
              <a:rPr lang="en-AU" smtClean="0"/>
              <a:t>19/06/2017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0A97-9CC6-406E-8F57-B5AEB5B08A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757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3.png"/><Relationship Id="rId5" Type="http://schemas.openxmlformats.org/officeDocument/2006/relationships/image" Target="../media/image5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3.png"/><Relationship Id="rId11" Type="http://schemas.openxmlformats.org/officeDocument/2006/relationships/image" Target="../media/image21.png"/><Relationship Id="rId5" Type="http://schemas.openxmlformats.org/officeDocument/2006/relationships/image" Target="../media/image5.jpeg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catheriner\Documents\Design\EmergBrands\Emerg\Marketing\Presentations\TasPresentation\FullCyc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889165"/>
            <a:ext cx="9396536" cy="462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73024" y="4793377"/>
            <a:ext cx="9217024" cy="971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-73024" y="0"/>
            <a:ext cx="9217023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sp>
        <p:nvSpPr>
          <p:cNvPr id="7" name="TextBox 6"/>
          <p:cNvSpPr txBox="1"/>
          <p:nvPr/>
        </p:nvSpPr>
        <p:spPr>
          <a:xfrm>
            <a:off x="1821501" y="202376"/>
            <a:ext cx="550099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dirty="0" smtClean="0">
                <a:solidFill>
                  <a:srgbClr val="C72127"/>
                </a:solidFill>
                <a:latin typeface="Helvetica LT Std Light" pitchFamily="34" charset="0"/>
              </a:rPr>
              <a:t>BART</a:t>
            </a:r>
            <a:r>
              <a:rPr lang="en-A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T Std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A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T Std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A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en-A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 solution for the entire turnout </a:t>
            </a:r>
            <a:r>
              <a:rPr lang="en-A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</a:p>
        </p:txBody>
      </p:sp>
      <p:pic>
        <p:nvPicPr>
          <p:cNvPr id="1026" name="Picture 2" descr="D:\Emerg\____Spatial Council\Emerg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65285"/>
            <a:ext cx="1187624" cy="11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2795" y="5125978"/>
            <a:ext cx="5958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A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the BART Team, at Emerg		</a:t>
            </a:r>
            <a:r>
              <a:rPr lang="en-A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DATE</a:t>
            </a:r>
            <a:r>
              <a:rPr lang="en-AU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A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18/05/2017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Picture 2" descr="D:\BART\Marketing\Logo\White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1" y="6032499"/>
            <a:ext cx="1189807" cy="6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43274" y="2840493"/>
            <a:ext cx="1004915" cy="74266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pic>
        <p:nvPicPr>
          <p:cNvPr id="11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054113" y="2753756"/>
            <a:ext cx="894076" cy="89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5"/>
    </mc:Choice>
    <mc:Fallback xmlns="">
      <p:transition spd="slow" advTm="2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64" y="620688"/>
            <a:ext cx="8422873" cy="45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8162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863" y="6050115"/>
            <a:ext cx="1906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TURNOUT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928" y="2447486"/>
            <a:ext cx="4498560" cy="30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BART\Marketing\Testimonials\alert-p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93" y="382901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" name="Picture 3" descr="D:\BART\Marketing\Testimonials\assigned-p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60" y="4149081"/>
            <a:ext cx="615634" cy="6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9"/>
    </mc:Choice>
    <mc:Fallback xmlns="">
      <p:transition spd="slow" advTm="2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372725"/>
            <a:ext cx="7236287" cy="65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555" y="6050115"/>
            <a:ext cx="624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vehicle is assigned to the incident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1982" y="2929422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278807" y="2880507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BART\Marketing\Testimonials\assign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93" y="1628799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"/>
    </mc:Choice>
    <mc:Fallback xmlns=""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372725"/>
            <a:ext cx="7236287" cy="65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0858" y="6050115"/>
            <a:ext cx="6282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Assigned vehicle </a:t>
            </a:r>
            <a:r>
              <a:rPr lang="en-A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real-time location</a:t>
            </a:r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91982" y="2929422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278807" y="2880507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BART\Marketing\Testimonials\assign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93" y="1628799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492896"/>
            <a:ext cx="4498560" cy="30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BART\Marketing\Testimonials\alert-p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72" y="270892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ART\Marketing\Testimonials\assigned-p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087638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BART\Assets\Mapping\TruckPins\DirectionalPins\Person\markerPerson_Pin18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67" y="2632720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9"/>
    </mc:Choice>
    <mc:Fallback xmlns="">
      <p:transition spd="slow" advTm="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atheriner\Documents\Design\EmergBrands\Emerg\Marketing\Presentations\TasPresentation\Vehicle-EnRou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5" y="0"/>
            <a:ext cx="749040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5582" y="6050115"/>
            <a:ext cx="6172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ehicle </a:t>
            </a: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</a:t>
            </a: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its way to the incident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51920" y="2986178"/>
            <a:ext cx="1296144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310753" y="2937263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148" y="1484784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"/>
    </mc:Choice>
    <mc:Fallback xmlns="">
      <p:transition spd="slow" advTm="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atheriner\Documents\Design\EmergBrands\Emerg\Marketing\Presentations\TasPresentation\Vehicle-EnRou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5" y="0"/>
            <a:ext cx="749040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755" y="6050115"/>
            <a:ext cx="6248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en-route </a:t>
            </a:r>
            <a:r>
              <a:rPr lang="en-A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real-time location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87924" y="2994670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274749" y="2945755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148" y="1484784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492896"/>
            <a:ext cx="4498560" cy="30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BART\Marketing\Testimonials\alert-p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72" y="270892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BART\Marketing\Testimonials\onroute-p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24" y="2994670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BART\Assets\Mapping\TruckPins\DirectionalPins\Person\markerPerson_Pin18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10" y="2406166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"/>
    </mc:Choice>
    <mc:Fallback xmlns=""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-315415"/>
            <a:ext cx="7562543" cy="68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8309" y="6050115"/>
            <a:ext cx="5227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arrives at the incident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2849" y="3035422"/>
            <a:ext cx="1347678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163216" y="3040493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849" y="1922029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"/>
    </mc:Choice>
    <mc:Fallback xmlns="">
      <p:transition spd="slow" advTm="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8148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-315415"/>
            <a:ext cx="7562543" cy="6806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2" t="32654" r="35972" b="58656"/>
          <a:stretch/>
        </p:blipFill>
        <p:spPr bwMode="auto">
          <a:xfrm>
            <a:off x="6152804" y="4005064"/>
            <a:ext cx="241300" cy="2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4221088"/>
            <a:ext cx="299019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495" y="6050115"/>
            <a:ext cx="5903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Arrival </a:t>
            </a:r>
            <a:r>
              <a:rPr lang="en-A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real-time location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52849" y="3086729"/>
            <a:ext cx="1340025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155563" y="3037814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849" y="1922029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492896"/>
            <a:ext cx="4498560" cy="30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BART\Marketing\Testimonials\arrived-pi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56520"/>
            <a:ext cx="723900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BART\Assets\Mapping\TruckPins\DirectionalPins\Person\markerPerson_Pin18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02" y="2614811"/>
            <a:ext cx="723900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"/>
    </mc:Choice>
    <mc:Fallback xmlns="">
      <p:transition spd="slow" advTm="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785462">
            <a:off x="458640" y="1660856"/>
            <a:ext cx="2782730" cy="267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7077" y="6050115"/>
            <a:ext cx="512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returns to the station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717" y="116632"/>
            <a:ext cx="7023658" cy="632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07904" y="3049483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094729" y="3000568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849" y="1844824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"/>
    </mc:Choice>
    <mc:Fallback xmlns="">
      <p:transition spd="slow" advTm="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785462">
            <a:off x="458640" y="1660856"/>
            <a:ext cx="2782730" cy="267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502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717" y="116632"/>
            <a:ext cx="7023658" cy="632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3024" y="5746448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2776" y="6050115"/>
            <a:ext cx="6358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</a:t>
            </a: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returning </a:t>
            </a:r>
            <a:r>
              <a:rPr lang="en-A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A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location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7904" y="3039094"/>
            <a:ext cx="1307863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178456" y="2990179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849" y="1844824"/>
            <a:ext cx="1650987" cy="1650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492896"/>
            <a:ext cx="4498560" cy="30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BART\Marketing\Testimonials\alert-p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72" y="270892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BART\Marketing\Testimonials\returning-pi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8" y="2780928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502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0354" y="-3195736"/>
            <a:ext cx="11104708" cy="166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3024" y="5746448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013" y="6050115"/>
            <a:ext cx="271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Job Completed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6"/>
    </mc:Choice>
    <mc:Fallback xmlns=""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1916832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Emergency Personnel</a:t>
            </a:r>
            <a:endParaRPr lang="en-AU" sz="6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AU" sz="36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who get up </a:t>
            </a:r>
            <a:r>
              <a:rPr lang="en-AU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AU" sz="4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AU" sz="3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AU" sz="3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36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the morning </a:t>
            </a:r>
          </a:p>
          <a:p>
            <a:pPr algn="ctr"/>
            <a:r>
              <a:rPr lang="en-AU" sz="4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to help</a:t>
            </a:r>
            <a:r>
              <a:rPr lang="en-AU" sz="4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4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AU" sz="4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members </a:t>
            </a:r>
            <a:r>
              <a:rPr lang="en-AU" sz="4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of </a:t>
            </a:r>
          </a:p>
          <a:p>
            <a:pPr algn="ctr">
              <a:spcBef>
                <a:spcPts val="600"/>
              </a:spcBef>
            </a:pPr>
            <a:r>
              <a:rPr lang="en-AU" sz="5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en-AU" sz="4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5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community</a:t>
            </a:r>
            <a:endParaRPr lang="en-AU" sz="36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5"/>
    </mc:Choice>
    <mc:Fallback xmlns="">
      <p:transition spd="slow" advTm="2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5860" y="6050115"/>
            <a:ext cx="4712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PDF Report on Completion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Picture 2" descr="https://i2.wp.com/bart.emerg.com.au/wp-content/uploads/2016/10/Report-Mockup02-e1475550016841.jpg?resize=1100%2C727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6"/>
            <a:ext cx="104775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3024" y="5746448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0146" y="6050115"/>
            <a:ext cx="664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PDF Report produced on Completion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-99392"/>
            <a:ext cx="8422873" cy="45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6"/>
          <a:stretch/>
        </p:blipFill>
        <p:spPr bwMode="auto">
          <a:xfrm>
            <a:off x="-320729" y="422201"/>
            <a:ext cx="4773953" cy="42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____Spatial Council\IMG_7574  Bart talk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3359" y="-111298"/>
            <a:ext cx="4696583" cy="18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0528" y="3901027"/>
            <a:ext cx="3528392" cy="19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3" y="1400649"/>
            <a:ext cx="7200898" cy="494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256" y="6050115"/>
            <a:ext cx="6875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Emergency personnel working together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"/>
    </mc:Choice>
    <mc:Fallback xmlns=""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99592" y="476672"/>
            <a:ext cx="7344816" cy="4752528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115616" y="980728"/>
            <a:ext cx="6624736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BART Survey: </a:t>
            </a:r>
            <a:r>
              <a:rPr lang="en-AU" sz="2400" b="1" dirty="0" smtClean="0">
                <a:solidFill>
                  <a:srgbClr val="C72127"/>
                </a:solidFill>
              </a:rPr>
              <a:t>RESULTS</a:t>
            </a:r>
          </a:p>
          <a:p>
            <a:pPr algn="ctr"/>
            <a:r>
              <a:rPr lang="en-AU" sz="1200" dirty="0" smtClean="0">
                <a:solidFill>
                  <a:srgbClr val="C72127"/>
                </a:solidFill>
              </a:rPr>
              <a:t> </a:t>
            </a:r>
          </a:p>
          <a:p>
            <a:pPr marL="800100" lvl="1" indent="-342900">
              <a:spcBef>
                <a:spcPts val="6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99</a:t>
            </a: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</a:t>
            </a:r>
            <a:r>
              <a:rPr lang="en-A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indicated it was important to them.</a:t>
            </a:r>
          </a:p>
          <a:p>
            <a:pPr marL="800100" lvl="1" indent="-342900">
              <a:spcBef>
                <a:spcPts val="6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25% </a:t>
            </a:r>
            <a:r>
              <a:rPr lang="en-A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gave examples where BART actually </a:t>
            </a:r>
            <a:r>
              <a:rPr lang="en-AU" sz="2400" dirty="0">
                <a:solidFill>
                  <a:srgbClr val="C72127"/>
                </a:solidFill>
              </a:rPr>
              <a:t>saved lives and property</a:t>
            </a:r>
            <a:r>
              <a:rPr lang="en-AU" sz="2400" dirty="0" smtClean="0">
                <a:solidFill>
                  <a:srgbClr val="C72127"/>
                </a:solidFill>
              </a:rPr>
              <a:t>.</a:t>
            </a:r>
            <a:endParaRPr lang="en-AU" sz="2400" dirty="0">
              <a:solidFill>
                <a:srgbClr val="C72127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60% </a:t>
            </a:r>
            <a:r>
              <a:rPr lang="en-A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indicated more members responded to call outs with savings of 1-5 minutes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4731" y="6050115"/>
            <a:ext cx="6694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Emergency personnel </a:t>
            </a: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LOVE </a:t>
            </a:r>
            <a:r>
              <a:rPr lang="en-A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using BART</a:t>
            </a:r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3"/>
    </mc:Choice>
    <mc:Fallback xmlns="">
      <p:transition spd="slow" advTm="1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2484784" y="-819472"/>
            <a:ext cx="13465496" cy="784887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611560" y="544026"/>
            <a:ext cx="5040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Summary: </a:t>
            </a:r>
            <a:r>
              <a:rPr lang="en-AU" sz="3200" b="1" dirty="0">
                <a:solidFill>
                  <a:schemeClr val="bg1"/>
                </a:solidFill>
              </a:rPr>
              <a:t>INDIVIDUAL LEVEL</a:t>
            </a:r>
          </a:p>
          <a:p>
            <a:r>
              <a:rPr lang="en-AU" dirty="0" smtClean="0"/>
              <a:t>  </a:t>
            </a:r>
            <a:endParaRPr lang="en-AU" dirty="0"/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All </a:t>
            </a:r>
            <a:r>
              <a:rPr lang="en-AU" sz="2400" dirty="0">
                <a:solidFill>
                  <a:schemeClr val="bg1"/>
                </a:solidFill>
              </a:rPr>
              <a:t>members have a direct line to the rest of their </a:t>
            </a:r>
            <a:r>
              <a:rPr lang="en-AU" sz="2400" dirty="0" smtClean="0">
                <a:solidFill>
                  <a:schemeClr val="bg1"/>
                </a:solidFill>
              </a:rPr>
              <a:t>crew</a:t>
            </a:r>
            <a:endParaRPr lang="en-AU" b="1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All </a:t>
            </a:r>
            <a:r>
              <a:rPr lang="en-AU" sz="2400" dirty="0">
                <a:solidFill>
                  <a:schemeClr val="bg1"/>
                </a:solidFill>
              </a:rPr>
              <a:t>members within a team have access to ongoing, real time updates</a:t>
            </a:r>
            <a:r>
              <a:rPr lang="en-AU" sz="2800" b="1" dirty="0">
                <a:solidFill>
                  <a:schemeClr val="bg1"/>
                </a:solidFill>
              </a:rPr>
              <a:t> </a:t>
            </a: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Utilises </a:t>
            </a:r>
            <a:r>
              <a:rPr lang="en-AU" sz="2400" dirty="0">
                <a:solidFill>
                  <a:schemeClr val="bg1"/>
                </a:solidFill>
              </a:rPr>
              <a:t>a natural and common method of communicating</a:t>
            </a: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Vehicle </a:t>
            </a:r>
            <a:r>
              <a:rPr lang="en-AU" sz="2400" dirty="0">
                <a:solidFill>
                  <a:schemeClr val="bg1"/>
                </a:solidFill>
              </a:rPr>
              <a:t>and Member Map visualisation</a:t>
            </a:r>
          </a:p>
          <a:p>
            <a:pPr lvl="0"/>
            <a:r>
              <a:rPr lang="en-AU" sz="2400" dirty="0">
                <a:solidFill>
                  <a:schemeClr val="bg1"/>
                </a:solidFill>
              </a:rPr>
              <a:t> </a:t>
            </a:r>
          </a:p>
          <a:p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0140" y="-27384"/>
            <a:ext cx="4278484" cy="70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412776" y="-819472"/>
            <a:ext cx="13465496" cy="784887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11560" y="548680"/>
            <a:ext cx="482453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Summary: </a:t>
            </a:r>
            <a:r>
              <a:rPr lang="en-AU" sz="3200" b="1" dirty="0" smtClean="0">
                <a:solidFill>
                  <a:schemeClr val="bg1"/>
                </a:solidFill>
              </a:rPr>
              <a:t>BRIGADE LEVEL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endParaRPr lang="en-AU" sz="2800" b="1" dirty="0">
              <a:solidFill>
                <a:schemeClr val="bg1"/>
              </a:solidFill>
            </a:endParaRPr>
          </a:p>
          <a:p>
            <a:r>
              <a:rPr lang="en-AU" dirty="0" smtClean="0"/>
              <a:t>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View </a:t>
            </a:r>
            <a:r>
              <a:rPr lang="en-AU" sz="2400" dirty="0">
                <a:solidFill>
                  <a:schemeClr val="bg1"/>
                </a:solidFill>
              </a:rPr>
              <a:t>incoming incidents, as well as a running list of those members attending the </a:t>
            </a:r>
            <a:r>
              <a:rPr lang="en-AU" sz="2400" dirty="0" smtClean="0">
                <a:solidFill>
                  <a:schemeClr val="bg1"/>
                </a:solidFill>
              </a:rPr>
              <a:t>event</a:t>
            </a:r>
            <a:endParaRPr lang="en-AU" b="1" dirty="0" smtClean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An </a:t>
            </a:r>
            <a:r>
              <a:rPr lang="en-AU" sz="2400" dirty="0">
                <a:solidFill>
                  <a:schemeClr val="bg1"/>
                </a:solidFill>
              </a:rPr>
              <a:t>estimated time of arrival for each member </a:t>
            </a:r>
            <a:endParaRPr lang="en-AU" b="1" dirty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Attending </a:t>
            </a:r>
            <a:r>
              <a:rPr lang="en-AU" sz="2400" dirty="0">
                <a:solidFill>
                  <a:schemeClr val="bg1"/>
                </a:solidFill>
              </a:rPr>
              <a:t>member qualifications are </a:t>
            </a:r>
            <a:r>
              <a:rPr lang="en-AU" sz="2400" dirty="0" smtClean="0">
                <a:solidFill>
                  <a:schemeClr val="bg1"/>
                </a:solidFill>
              </a:rPr>
              <a:t>provided</a:t>
            </a:r>
            <a:endParaRPr lang="en-AU" dirty="0" smtClean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Vehicle and Member Map visualisation</a:t>
            </a:r>
            <a:endParaRPr lang="en-AU" sz="2400" dirty="0">
              <a:solidFill>
                <a:schemeClr val="bg1"/>
              </a:solidFill>
            </a:endParaRPr>
          </a:p>
          <a:p>
            <a:endParaRPr lang="en-AU" sz="2400" b="1" dirty="0">
              <a:solidFill>
                <a:srgbClr val="C72127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326" y="1420470"/>
            <a:ext cx="7183578" cy="42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BART\Assets\Mapping\TruckPins\DirectionalPins\Person\markerPerson_Pin1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76" y="3356991"/>
            <a:ext cx="323627" cy="3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12776" y="-819472"/>
            <a:ext cx="13465496" cy="784887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611560" y="520799"/>
            <a:ext cx="468052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Summary: </a:t>
            </a:r>
            <a:r>
              <a:rPr lang="en-AU" sz="3200" b="1" dirty="0">
                <a:solidFill>
                  <a:schemeClr val="bg1"/>
                </a:solidFill>
              </a:rPr>
              <a:t>REGIONAL LEVEL</a:t>
            </a:r>
          </a:p>
          <a:p>
            <a:r>
              <a:rPr lang="en-AU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View </a:t>
            </a:r>
            <a:r>
              <a:rPr lang="en-AU" sz="2400" dirty="0">
                <a:solidFill>
                  <a:schemeClr val="bg1"/>
                </a:solidFill>
              </a:rPr>
              <a:t>the distribution of resources </a:t>
            </a:r>
            <a:endParaRPr lang="en-AU" b="1" dirty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View </a:t>
            </a:r>
            <a:r>
              <a:rPr lang="en-AU" sz="2400" dirty="0">
                <a:solidFill>
                  <a:schemeClr val="bg1"/>
                </a:solidFill>
              </a:rPr>
              <a:t>the status of trucks turning out to an incident and their current locations in real </a:t>
            </a:r>
            <a:r>
              <a:rPr lang="en-AU" sz="2400" dirty="0" smtClean="0">
                <a:solidFill>
                  <a:schemeClr val="bg1"/>
                </a:solidFill>
              </a:rPr>
              <a:t>time</a:t>
            </a:r>
            <a:endParaRPr lang="en-AU" b="1" dirty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Identify </a:t>
            </a:r>
            <a:r>
              <a:rPr lang="en-AU" sz="2400" dirty="0">
                <a:solidFill>
                  <a:schemeClr val="bg1"/>
                </a:solidFill>
              </a:rPr>
              <a:t>incidents that haven’t been responded to within a specified timeframe</a:t>
            </a:r>
          </a:p>
          <a:p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catheriner\Documents\Design\EmergBrands\Emerg\Marketing\Presentations\TasPresentation\TurnoutDashboard_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268760"/>
            <a:ext cx="8698979" cy="46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3789040"/>
            <a:ext cx="5328592" cy="35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412776" y="-819472"/>
            <a:ext cx="13465496" cy="784887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2" descr="C:\Users\catheriner\Documents\Design\EmergBrands\Emerg\Marketing\Presentations\TasPresentation\TurnoutDashboard_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268760"/>
            <a:ext cx="8698979" cy="46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1560" y="510346"/>
            <a:ext cx="468052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Summary: </a:t>
            </a:r>
            <a:r>
              <a:rPr lang="en-AU" sz="3200" b="1" dirty="0" smtClean="0">
                <a:solidFill>
                  <a:schemeClr val="bg1"/>
                </a:solidFill>
              </a:rPr>
              <a:t>AGENCY </a:t>
            </a:r>
            <a:r>
              <a:rPr lang="en-AU" sz="3200" b="1" dirty="0">
                <a:solidFill>
                  <a:schemeClr val="bg1"/>
                </a:solidFill>
              </a:rPr>
              <a:t>LEVEL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 </a:t>
            </a:r>
            <a:endParaRPr lang="en-AU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Agency </a:t>
            </a:r>
            <a:r>
              <a:rPr lang="en-AU" sz="2400" dirty="0">
                <a:solidFill>
                  <a:schemeClr val="bg1"/>
                </a:solidFill>
              </a:rPr>
              <a:t>can view the incidents and turnout responses within entire regions, across different </a:t>
            </a:r>
            <a:r>
              <a:rPr lang="en-AU" sz="2400" dirty="0" smtClean="0">
                <a:solidFill>
                  <a:schemeClr val="bg1"/>
                </a:solidFill>
              </a:rPr>
              <a:t>agencies</a:t>
            </a:r>
            <a:endParaRPr lang="en-AU" b="1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Complete </a:t>
            </a:r>
            <a:r>
              <a:rPr lang="en-AU" sz="2400" dirty="0">
                <a:solidFill>
                  <a:schemeClr val="bg1"/>
                </a:solidFill>
              </a:rPr>
              <a:t>situational awareness of events that are occurring across the state in real </a:t>
            </a:r>
            <a:r>
              <a:rPr lang="en-AU" sz="2400" dirty="0" smtClean="0">
                <a:solidFill>
                  <a:schemeClr val="bg1"/>
                </a:solidFill>
              </a:rPr>
              <a:t>time</a:t>
            </a:r>
            <a:r>
              <a:rPr lang="en-AU" dirty="0" smtClean="0">
                <a:solidFill>
                  <a:schemeClr val="bg1"/>
                </a:solidFill>
              </a:rPr>
              <a:t> </a:t>
            </a:r>
            <a:endParaRPr lang="en-AU" dirty="0">
              <a:solidFill>
                <a:schemeClr val="bg1"/>
              </a:solidFill>
            </a:endParaRPr>
          </a:p>
          <a:p>
            <a:pPr marL="457200" lvl="0" indent="-457200">
              <a:spcAft>
                <a:spcPts val="1800"/>
              </a:spcAft>
              <a:buFont typeface="+mj-lt"/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Vehicle </a:t>
            </a:r>
            <a:r>
              <a:rPr lang="en-AU" sz="2400" dirty="0">
                <a:solidFill>
                  <a:schemeClr val="bg1"/>
                </a:solidFill>
              </a:rPr>
              <a:t>Map visualisation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3789040"/>
            <a:ext cx="5328592" cy="35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412776" y="-819472"/>
            <a:ext cx="13465496" cy="784887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11560" y="507732"/>
            <a:ext cx="504056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</a:rPr>
              <a:t>And Much More</a:t>
            </a:r>
            <a:endParaRPr lang="en-AU" sz="3200" b="1" dirty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 </a:t>
            </a:r>
            <a:endParaRPr lang="en-AU" dirty="0">
              <a:solidFill>
                <a:schemeClr val="bg1"/>
              </a:solidFill>
            </a:endParaRP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Member availability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Team creation and management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Multiple group participation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Message sending with attachments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Group and team discussion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Fire hydrants and water points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External feeds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n-AU" sz="2400" dirty="0" smtClean="0">
                <a:solidFill>
                  <a:schemeClr val="bg1"/>
                </a:solidFill>
              </a:rPr>
              <a:t>And more to come based on your suggestions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0140" y="-27383"/>
            <a:ext cx="4278484" cy="70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catheriner\Documents\Design\EmergBrands\Emerg\Marketing\Presentations\TasPresentation\Full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655" y="1077035"/>
            <a:ext cx="11737304" cy="57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3024" y="0"/>
            <a:ext cx="9217023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821501" y="202376"/>
            <a:ext cx="550099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dirty="0" smtClean="0">
                <a:solidFill>
                  <a:srgbClr val="C72127"/>
                </a:solidFill>
                <a:latin typeface="Helvetica LT Std Light" pitchFamily="34" charset="0"/>
              </a:rPr>
              <a:t>BART</a:t>
            </a:r>
            <a:r>
              <a:rPr lang="en-A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T Std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A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LT Std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A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en-A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 solution for the entire turnout </a:t>
            </a:r>
            <a:r>
              <a:rPr lang="en-A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1920" y="3573016"/>
            <a:ext cx="1307863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322472" y="3524101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7404" y="1153195"/>
            <a:ext cx="524919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8800" dirty="0" smtClean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AU" sz="3200" dirty="0" smtClean="0">
              <a:solidFill>
                <a:schemeClr val="bg1"/>
              </a:solidFill>
            </a:endParaRPr>
          </a:p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For more information, visit:</a:t>
            </a:r>
          </a:p>
          <a:p>
            <a:pPr algn="ctr"/>
            <a:r>
              <a:rPr lang="en-AU" sz="3200" b="1" dirty="0" smtClean="0">
                <a:solidFill>
                  <a:schemeClr val="bg1"/>
                </a:solidFill>
              </a:rPr>
              <a:t>www.bart.emerg.com.au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8587" y="6050115"/>
            <a:ext cx="3466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</a:rPr>
              <a:t>Join the movement</a:t>
            </a:r>
            <a:endParaRPr lang="en-A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Emerg\____Spatial Council\BART-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977" y="-2462834"/>
            <a:ext cx="11430000" cy="94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2051720" y="816888"/>
            <a:ext cx="5040560" cy="1892032"/>
          </a:xfrm>
          <a:prstGeom prst="roundRect">
            <a:avLst/>
          </a:prstGeom>
          <a:solidFill>
            <a:schemeClr val="tx1">
              <a:lumMod val="85000"/>
              <a:lumOff val="1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>
            <a:off x="1403648" y="1024836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600"/>
              </a:spcBef>
              <a:spcAft>
                <a:spcPts val="1200"/>
              </a:spcAft>
            </a:pPr>
            <a:r>
              <a:rPr lang="en-AU" sz="4000" dirty="0" smtClean="0">
                <a:solidFill>
                  <a:schemeClr val="bg1"/>
                </a:solidFill>
              </a:rPr>
              <a:t>Embraced by over </a:t>
            </a:r>
            <a:r>
              <a:rPr lang="en-AU" sz="4000" b="1" dirty="0" smtClean="0">
                <a:solidFill>
                  <a:schemeClr val="bg1"/>
                </a:solidFill>
              </a:rPr>
              <a:t>24,000 </a:t>
            </a:r>
            <a:r>
              <a:rPr lang="en-AU" sz="4000" dirty="0" smtClean="0">
                <a:solidFill>
                  <a:schemeClr val="bg1"/>
                </a:solidFill>
              </a:rPr>
              <a:t>Australians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0984" y="6050115"/>
            <a:ext cx="394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Adoption of BART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3727" y="-564583"/>
            <a:ext cx="9800263" cy="138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7784" y="5445224"/>
            <a:ext cx="3528392" cy="1296144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0" name="Picture 2" descr="D:\BART\Marketing\Logo\White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524525"/>
            <a:ext cx="1991927" cy="107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2"/>
    </mc:Choice>
    <mc:Fallback xmlns="">
      <p:transition spd="slow" advTm="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catheriner\Documents\Design\EmergBrands\Emerg\Marketing\Presentations\TasPresentation\FullCyc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305"/>
            <a:ext cx="11700792" cy="57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4129" y="6050115"/>
            <a:ext cx="4635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</a:rPr>
              <a:t>The BART Turnout Process</a:t>
            </a:r>
            <a:endParaRPr lang="en-AU" sz="32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5896" y="2492896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4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022721" y="2443981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8"/>
    </mc:Choice>
    <mc:Fallback xmlns="">
      <p:transition spd="slow" advTm="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32856" y="-675457"/>
            <a:ext cx="13990128" cy="97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627" y="6050115"/>
            <a:ext cx="3212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</a:t>
            </a:r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received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1"/>
    </mc:Choice>
    <mc:Fallback xmlns="">
      <p:transition spd="slow" advTm="1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345340"/>
            <a:ext cx="7056784" cy="63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24" y="111083"/>
            <a:ext cx="3433564" cy="194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2642" y="6050115"/>
            <a:ext cx="545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Members respond in real-time 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D:\BART\Marketing\Testimonials\TrackM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5" y="2492896"/>
            <a:ext cx="3521571" cy="7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9120" y="1969676"/>
            <a:ext cx="136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chemeClr val="bg1"/>
                </a:solidFill>
              </a:rPr>
              <a:t>+ </a:t>
            </a:r>
            <a:r>
              <a:rPr lang="en-AU" dirty="0" smtClean="0">
                <a:solidFill>
                  <a:schemeClr val="bg1"/>
                </a:solidFill>
              </a:rPr>
              <a:t>(optional)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55976" y="3140968"/>
            <a:ext cx="1224136" cy="864096"/>
          </a:xfrm>
          <a:prstGeom prst="rect">
            <a:avLst/>
          </a:prstGeom>
          <a:solidFill>
            <a:srgbClr val="912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2" descr="D:\BART\Marketing\Logo\White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210"/>
          <a:stretch/>
        </p:blipFill>
        <p:spPr bwMode="auto">
          <a:xfrm>
            <a:off x="4742801" y="3092053"/>
            <a:ext cx="744544" cy="7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0"/>
    </mc:Choice>
    <mc:Fallback xmlns="">
      <p:transition spd="slow" advTm="2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catheriner\Documents\Design\EmergBrands\Emerg\Marketing\Presentations\TasPresentation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979712"/>
            <a:ext cx="13251916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3024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769" y="6050115"/>
            <a:ext cx="661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Smartphone Push Notification or SMS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D:\BART\Marketing\EDMs\EDM-010216\PushSta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935" y="-171400"/>
            <a:ext cx="11802935" cy="59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ART\Marketing\Documents\SMS\m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46" y="2996952"/>
            <a:ext cx="3031183" cy="263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atheriner\Documents\Design\EmergBrands\Emerg\Marketing\Presentations\TasPresentation\Attendance-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-675457"/>
            <a:ext cx="13990128" cy="97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theriner\Documents\Design\EmergBrands\Emerg\Marketing\Presentations\TasPresentation\Attendance-Screen_blur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571" y="-704261"/>
            <a:ext cx="14031275" cy="982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241" y="1014029"/>
            <a:ext cx="8706014" cy="349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8162" y="5765285"/>
            <a:ext cx="9217024" cy="1192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4440" y="6050115"/>
            <a:ext cx="2375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DASHBOARD</a:t>
            </a:r>
            <a:endParaRPr lang="en-A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2" descr="D:\BART\Assets\Mapping\TruckPins\DirectionalPins\Person\markerPerson_Pin1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21" y="3519351"/>
            <a:ext cx="323627" cy="3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" name="Picture 3" descr="D:\BART\Marketing\Testimonials\assigned-p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89566"/>
            <a:ext cx="364195" cy="3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4"/>
    </mc:Choice>
    <mc:Fallback xmlns="">
      <p:transition spd="slow" advTm="3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13072</TotalTime>
  <Words>420</Words>
  <Application>Microsoft Office PowerPoint</Application>
  <PresentationFormat>On-screen Show (4:3)</PresentationFormat>
  <Paragraphs>78</Paragraphs>
  <Slides>29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Randall</dc:creator>
  <cp:lastModifiedBy>Jan Wandek</cp:lastModifiedBy>
  <cp:revision>388</cp:revision>
  <cp:lastPrinted>2014-04-07T01:31:05Z</cp:lastPrinted>
  <dcterms:created xsi:type="dcterms:W3CDTF">2014-04-03T22:24:10Z</dcterms:created>
  <dcterms:modified xsi:type="dcterms:W3CDTF">2017-06-19T03:39:41Z</dcterms:modified>
</cp:coreProperties>
</file>