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84" r:id="rId1"/>
  </p:sldMasterIdLst>
  <p:notesMasterIdLst>
    <p:notesMasterId r:id="rId15"/>
  </p:notesMasterIdLst>
  <p:handoutMasterIdLst>
    <p:handoutMasterId r:id="rId16"/>
  </p:handoutMasterIdLst>
  <p:sldIdLst>
    <p:sldId id="338" r:id="rId2"/>
    <p:sldId id="425" r:id="rId3"/>
    <p:sldId id="437" r:id="rId4"/>
    <p:sldId id="426" r:id="rId5"/>
    <p:sldId id="424" r:id="rId6"/>
    <p:sldId id="422" r:id="rId7"/>
    <p:sldId id="435" r:id="rId8"/>
    <p:sldId id="436" r:id="rId9"/>
    <p:sldId id="408" r:id="rId10"/>
    <p:sldId id="420" r:id="rId11"/>
    <p:sldId id="432" r:id="rId12"/>
    <p:sldId id="417" r:id="rId13"/>
    <p:sldId id="373" r:id="rId14"/>
  </p:sldIdLst>
  <p:sldSz cx="9144000" cy="6858000" type="screen4x3"/>
  <p:notesSz cx="6858000" cy="9144000"/>
  <p:defaultTextStyle>
    <a:defPPr>
      <a:defRPr lang="en-A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  <a:srgbClr val="008000"/>
    <a:srgbClr val="3333FF"/>
    <a:srgbClr val="FFFFEF"/>
    <a:srgbClr val="FFFFCC"/>
    <a:srgbClr val="000000"/>
    <a:srgbClr val="ED1D24"/>
    <a:srgbClr val="28E061"/>
    <a:srgbClr val="ED1B24"/>
    <a:srgbClr val="ADAD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8" autoAdjust="0"/>
    <p:restoredTop sz="82792" autoAdjust="0"/>
  </p:normalViewPr>
  <p:slideViewPr>
    <p:cSldViewPr snapToGrid="0">
      <p:cViewPr varScale="1">
        <p:scale>
          <a:sx n="94" d="100"/>
          <a:sy n="94" d="100"/>
        </p:scale>
        <p:origin x="-1536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678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678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24678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149A75AF-E61E-4642-8B84-BCD788F0C7E1}" type="slidenum">
              <a:rPr lang="en-AU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507542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608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740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740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0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654E7C89-393F-4307-8859-B14ED321AF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84152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Use the incident number when you contact Adelaide Fire</a:t>
            </a:r>
          </a:p>
          <a:p>
            <a:pPr marL="342900" indent="-342900">
              <a:buFont typeface="+mj-lt"/>
              <a:buAutoNum type="arabicPeriod"/>
            </a:pPr>
            <a:endParaRPr lang="en-A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 aware that the count down timer might show Eastern Standard Time</a:t>
            </a:r>
          </a:p>
          <a:p>
            <a:pPr marL="342900" indent="-342900">
              <a:buFont typeface="+mj-lt"/>
              <a:buAutoNum type="arabicPeriod"/>
            </a:pPr>
            <a:endParaRPr lang="en-A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Add location can be used to add a water point etc.</a:t>
            </a:r>
          </a:p>
          <a:p>
            <a:pPr marL="342900" indent="-342900">
              <a:buFont typeface="+mj-lt"/>
              <a:buAutoNum type="arabicPeriod"/>
            </a:pPr>
            <a:endParaRPr lang="en-A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ETA shows the approximate time to drive to the location</a:t>
            </a:r>
          </a:p>
          <a:p>
            <a:pPr marL="342900" indent="-342900">
              <a:buFont typeface="+mj-lt"/>
              <a:buAutoNum type="arabicPeriod"/>
            </a:pPr>
            <a:endParaRPr lang="en-A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You will only be able to see vehicles from your own brigade</a:t>
            </a:r>
          </a:p>
          <a:p>
            <a:pPr marL="228600" indent="-228600">
              <a:buFont typeface="+mj-lt"/>
              <a:buAutoNum type="arabicPeriod"/>
            </a:pPr>
            <a:endParaRPr lang="en-AU" dirty="0" smtClean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E7C89-393F-4307-8859-B14ED321AF44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26981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Reinforce that it is important to use these buttons. We need to know where vehicles are on the fire ground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E7C89-393F-4307-8859-B14ED321AF44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93359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It is important to hit Assigned to start GPS tracking</a:t>
            </a:r>
          </a:p>
          <a:p>
            <a:pPr marL="342900" indent="-342900">
              <a:buFont typeface="+mj-lt"/>
              <a:buAutoNum type="arabicPeriod"/>
            </a:pPr>
            <a:endParaRPr lang="en-A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Before too long you will be able to check what time you have tapped these buttons via a status log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E7C89-393F-4307-8859-B14ED321AF44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64554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We need you to hit the thumbs up and thumbs down so the GDO knows if you have a crew available to attend the incident</a:t>
            </a:r>
          </a:p>
          <a:p>
            <a:pPr marL="342900" indent="-342900">
              <a:buFont typeface="+mj-lt"/>
              <a:buAutoNum type="arabicPeriod"/>
            </a:pPr>
            <a:endParaRPr lang="en-A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A crew builder feature will be available soon. This will enable the fire fighters to update their own vehicles crew names while on route to the incident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E7C89-393F-4307-8859-B14ED321AF44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92761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number boxes don’t always correspond to those attending and not attending. I think this is because the smartphone app needs the latest version for this feature to work</a:t>
            </a:r>
          </a:p>
          <a:p>
            <a:pPr marL="342900" indent="-342900">
              <a:buFont typeface="+mj-lt"/>
              <a:buAutoNum type="arabicPeriod"/>
            </a:pPr>
            <a:endParaRPr lang="en-A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The qualification boxes will be Driver, CABA and RCR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E7C89-393F-4307-8859-B14ED321AF44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108424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Don’t always rely on the location to be accurate</a:t>
            </a:r>
          </a:p>
          <a:p>
            <a:endParaRPr lang="en-AU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E7C89-393F-4307-8859-B14ED321AF44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56980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Use a bit of humour</a:t>
            </a:r>
          </a:p>
          <a:p>
            <a:pPr marL="342900" indent="-342900">
              <a:buFont typeface="+mj-lt"/>
              <a:buAutoNum type="arabicPeriod"/>
            </a:pPr>
            <a:endParaRPr lang="en-A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It is important to select Car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E7C89-393F-4307-8859-B14ED321AF44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8557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Once you tap car it will start voice and map navigation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E7C89-393F-4307-8859-B14ED321AF44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57153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indent="-3429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When you send a Broadcast it will appear in amongst the list of incidents</a:t>
            </a:r>
          </a:p>
          <a:p>
            <a:pPr marL="342900" indent="-342900">
              <a:buFont typeface="+mj-lt"/>
              <a:buAutoNum type="arabicPeriod"/>
            </a:pPr>
            <a:endParaRPr lang="en-AU" sz="1200" kern="1200" dirty="0" smtClean="0">
              <a:solidFill>
                <a:schemeClr val="tx1"/>
              </a:solidFill>
              <a:latin typeface="Arial" charset="0"/>
              <a:ea typeface="+mn-ea"/>
              <a:cs typeface="+mn-cs"/>
            </a:endParaRPr>
          </a:p>
          <a:p>
            <a:pPr marL="342900" indent="-342900">
              <a:buFont typeface="+mj-lt"/>
              <a:buAutoNum type="arabicPeriod"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Emphasise not to mark a job complete until the vehicle is back at station and ready to respond. This will be the standard for the Group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E7C89-393F-4307-8859-B14ED321AF44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9967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AU" sz="1200" kern="1200" dirty="0" smtClean="0">
                <a:solidFill>
                  <a:schemeClr val="tx1"/>
                </a:solidFill>
                <a:latin typeface="Arial" charset="0"/>
                <a:ea typeface="+mn-ea"/>
                <a:cs typeface="+mn-cs"/>
              </a:rPr>
              <a:t>Users may need to use Settings to log out of the app to reset the applications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654E7C89-393F-4307-8859-B14ED321AF44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45790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 smtClean="0"/>
              <a:t>Click to edit Master subtitle style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BF59D4A-E9E1-4909-8394-BC814CEA7130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6001935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02444F2-4104-4389-816A-20B514977096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916092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43108B7-0178-4CD7-8F5A-7331B7F185AE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735294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1F5A033-689B-4138-9AB4-65F554C3D9A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8447952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437D0F3-C71E-46BE-86EC-DBAAECC94051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027897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1F0BE28-2EFC-4B86-A146-F01CEF86578B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6895869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E1BF0E4-7F95-4B5F-A222-C6AFE1F34E1F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011889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FF3F6A-3F95-4863-845A-98C5E95477F2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5394533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F4AAEB-0329-48FD-A43F-A467C3C828CE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34180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A8D2DCA-1989-424F-AC8B-4404D747CD95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350308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3E1DB6-FB1C-4B05-950B-045610C55AB6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49577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AU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A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53AE6B8A-8A1E-4CAE-AF47-9F00A0CBF923}" type="slidenum">
              <a:rPr lang="en-AU" smtClean="0"/>
              <a:pPr>
                <a:defRPr/>
              </a:pPr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4108026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85" r:id="rId1"/>
    <p:sldLayoutId id="2147483986" r:id="rId2"/>
    <p:sldLayoutId id="2147483987" r:id="rId3"/>
    <p:sldLayoutId id="2147483988" r:id="rId4"/>
    <p:sldLayoutId id="2147483989" r:id="rId5"/>
    <p:sldLayoutId id="2147483990" r:id="rId6"/>
    <p:sldLayoutId id="2147483991" r:id="rId7"/>
    <p:sldLayoutId id="2147483992" r:id="rId8"/>
    <p:sldLayoutId id="2147483993" r:id="rId9"/>
    <p:sldLayoutId id="2147483994" r:id="rId10"/>
    <p:sldLayoutId id="2147483995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827167" y="332656"/>
            <a:ext cx="10070920" cy="67027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0" y="0"/>
            <a:ext cx="9144000" cy="1772816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 dirty="0"/>
          </a:p>
        </p:txBody>
      </p:sp>
      <p:sp>
        <p:nvSpPr>
          <p:cNvPr id="10" name="TextBox 9"/>
          <p:cNvSpPr txBox="1"/>
          <p:nvPr/>
        </p:nvSpPr>
        <p:spPr>
          <a:xfrm>
            <a:off x="1691680" y="332656"/>
            <a:ext cx="576064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AU" sz="3600" dirty="0" smtClean="0">
                <a:solidFill>
                  <a:schemeClr val="bg1"/>
                </a:solidFill>
                <a:latin typeface="Roboto Light" pitchFamily="2" charset="0"/>
                <a:ea typeface="Roboto Light" pitchFamily="2" charset="0"/>
              </a:rPr>
              <a:t>Tablet Application</a:t>
            </a:r>
          </a:p>
          <a:p>
            <a:pPr algn="ctr">
              <a:spcAft>
                <a:spcPts val="1200"/>
              </a:spcAft>
            </a:pPr>
            <a:r>
              <a:rPr lang="en-AU" sz="2400" dirty="0" smtClean="0">
                <a:solidFill>
                  <a:schemeClr val="bg1"/>
                </a:solidFill>
                <a:latin typeface="Roboto Black" pitchFamily="2" charset="0"/>
                <a:ea typeface="Roboto Black" pitchFamily="2" charset="0"/>
              </a:rPr>
              <a:t>For new BART users</a:t>
            </a:r>
            <a:endParaRPr lang="en-AU" sz="2400" dirty="0">
              <a:solidFill>
                <a:schemeClr val="bg1"/>
              </a:solidFill>
              <a:latin typeface="Roboto Black" pitchFamily="2" charset="0"/>
              <a:ea typeface="Roboto Black" pitchFamily="2" charset="0"/>
            </a:endParaRPr>
          </a:p>
        </p:txBody>
      </p:sp>
      <p:pic>
        <p:nvPicPr>
          <p:cNvPr id="11" name="Picture 2" descr="D:\BART\Marketing\Logo\White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4" name="Rectangle 13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19" name="Picture 2" descr="D:\BART\Marketing\Logo\White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140" y="5759275"/>
            <a:ext cx="5645153" cy="84644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AU" sz="2800" b="1" dirty="0" smtClean="0">
                <a:solidFill>
                  <a:schemeClr val="bg1"/>
                </a:solidFill>
              </a:rPr>
              <a:t>Other Features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978802" y="4647575"/>
            <a:ext cx="3233624" cy="655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Tap to send a Broadcast</a:t>
            </a:r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93812" y="269047"/>
            <a:ext cx="6461131" cy="4038207"/>
          </a:xfrm>
          <a:prstGeom prst="rect">
            <a:avLst/>
          </a:prstGeom>
        </p:spPr>
      </p:pic>
      <p:cxnSp>
        <p:nvCxnSpPr>
          <p:cNvPr id="27" name="Straight Arrow Connector 26"/>
          <p:cNvCxnSpPr/>
          <p:nvPr/>
        </p:nvCxnSpPr>
        <p:spPr>
          <a:xfrm flipV="1">
            <a:off x="3506175" y="4228596"/>
            <a:ext cx="612742" cy="418981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Content Placeholder 2"/>
          <p:cNvSpPr txBox="1">
            <a:spLocks/>
          </p:cNvSpPr>
          <p:nvPr/>
        </p:nvSpPr>
        <p:spPr>
          <a:xfrm>
            <a:off x="266130" y="1368619"/>
            <a:ext cx="1967426" cy="14176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 Broadcast will appear in this list</a:t>
            </a:r>
          </a:p>
        </p:txBody>
      </p:sp>
      <p:cxnSp>
        <p:nvCxnSpPr>
          <p:cNvPr id="29" name="Straight Arrow Connector 28"/>
          <p:cNvCxnSpPr/>
          <p:nvPr/>
        </p:nvCxnSpPr>
        <p:spPr>
          <a:xfrm flipV="1">
            <a:off x="1793503" y="1089470"/>
            <a:ext cx="600309" cy="279153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Content Placeholder 2"/>
          <p:cNvSpPr txBox="1">
            <a:spLocks/>
          </p:cNvSpPr>
          <p:nvPr/>
        </p:nvSpPr>
        <p:spPr>
          <a:xfrm>
            <a:off x="266130" y="2920163"/>
            <a:ext cx="1967426" cy="17274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Don’t mark complete until you have returned to the station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1793503" y="2641015"/>
            <a:ext cx="600309" cy="279153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92813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/>
      <p:bldP spid="28" grpId="0"/>
      <p:bldP spid="3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1"/>
          <p:cNvSpPr>
            <a:spLocks noGrp="1"/>
          </p:cNvSpPr>
          <p:nvPr>
            <p:ph type="sldNum" sz="quarter" idx="12"/>
          </p:nvPr>
        </p:nvSpPr>
        <p:spPr>
          <a:xfrm>
            <a:off x="6389992" y="5593679"/>
            <a:ext cx="2057400" cy="365125"/>
          </a:xfrm>
        </p:spPr>
        <p:txBody>
          <a:bodyPr/>
          <a:lstStyle/>
          <a:p>
            <a:pPr>
              <a:defRPr/>
            </a:pPr>
            <a:fld id="{51F5A033-689B-4138-9AB4-65F554C3D9A1}" type="slidenum">
              <a:rPr lang="en-AU" smtClean="0"/>
              <a:pPr>
                <a:defRPr/>
              </a:pPr>
              <a:t>11</a:t>
            </a:fld>
            <a:endParaRPr lang="en-AU" dirty="0"/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9034"/>
          <a:stretch/>
        </p:blipFill>
        <p:spPr>
          <a:xfrm>
            <a:off x="5519363" y="721281"/>
            <a:ext cx="3443557" cy="5253734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914" y="721281"/>
            <a:ext cx="5095157" cy="2674054"/>
          </a:xfrm>
          <a:prstGeom prst="rect">
            <a:avLst/>
          </a:prstGeom>
        </p:spPr>
      </p:pic>
      <p:cxnSp>
        <p:nvCxnSpPr>
          <p:cNvPr id="46" name="Straight Arrow Connector 45"/>
          <p:cNvCxnSpPr/>
          <p:nvPr/>
        </p:nvCxnSpPr>
        <p:spPr>
          <a:xfrm flipH="1">
            <a:off x="535357" y="296069"/>
            <a:ext cx="2007105" cy="704071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Content Placeholder 2"/>
          <p:cNvSpPr txBox="1">
            <a:spLocks/>
          </p:cNvSpPr>
          <p:nvPr/>
        </p:nvSpPr>
        <p:spPr>
          <a:xfrm>
            <a:off x="2542461" y="113548"/>
            <a:ext cx="5355229" cy="591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Tap the 3 Bars to bring up more options</a:t>
            </a:r>
          </a:p>
        </p:txBody>
      </p:sp>
      <p:sp>
        <p:nvSpPr>
          <p:cNvPr id="48" name="Content Placeholder 2"/>
          <p:cNvSpPr txBox="1">
            <a:spLocks/>
          </p:cNvSpPr>
          <p:nvPr/>
        </p:nvSpPr>
        <p:spPr>
          <a:xfrm>
            <a:off x="311891" y="4619601"/>
            <a:ext cx="4333554" cy="59152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Most users won’t need to access the Options Menu</a:t>
            </a:r>
          </a:p>
        </p:txBody>
      </p:sp>
      <p:sp>
        <p:nvSpPr>
          <p:cNvPr id="49" name="Content Placeholder 2"/>
          <p:cNvSpPr txBox="1">
            <a:spLocks/>
          </p:cNvSpPr>
          <p:nvPr/>
        </p:nvSpPr>
        <p:spPr>
          <a:xfrm>
            <a:off x="282373" y="3707307"/>
            <a:ext cx="5060655" cy="59152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Settings Menu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 flipV="1">
            <a:off x="2560078" y="3121171"/>
            <a:ext cx="2891328" cy="772999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1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6" name="Rectangle 15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18" name="Picture 2" descr="D:\BART\Marketing\Logo\White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140" y="5759275"/>
            <a:ext cx="5645153" cy="84644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AU" sz="2800" b="1" dirty="0" smtClean="0">
                <a:solidFill>
                  <a:schemeClr val="bg1"/>
                </a:solidFill>
              </a:rPr>
              <a:t>Settings</a:t>
            </a:r>
          </a:p>
        </p:txBody>
      </p:sp>
    </p:spTree>
    <p:extLst>
      <p:ext uri="{BB962C8B-B14F-4D97-AF65-F5344CB8AC3E}">
        <p14:creationId xmlns:p14="http://schemas.microsoft.com/office/powerpoint/2010/main" val="1233177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48" grpId="0"/>
      <p:bldP spid="4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Content Placeholder 2"/>
          <p:cNvSpPr txBox="1">
            <a:spLocks/>
          </p:cNvSpPr>
          <p:nvPr/>
        </p:nvSpPr>
        <p:spPr>
          <a:xfrm>
            <a:off x="6706082" y="145006"/>
            <a:ext cx="2344931" cy="809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AU" sz="2000" dirty="0"/>
          </a:p>
          <a:p>
            <a:pPr fontAlgn="auto">
              <a:spcAft>
                <a:spcPts val="0"/>
              </a:spcAft>
            </a:pPr>
            <a:endParaRPr lang="en-AU" sz="2000" dirty="0" smtClean="0"/>
          </a:p>
          <a:p>
            <a:pPr marL="0" indent="0" fontAlgn="auto">
              <a:spcAft>
                <a:spcPts val="0"/>
              </a:spcAft>
              <a:buNone/>
            </a:pPr>
            <a:endParaRPr lang="en-AU" sz="2000" dirty="0"/>
          </a:p>
        </p:txBody>
      </p:sp>
      <p:sp>
        <p:nvSpPr>
          <p:cNvPr id="22" name="Rectangle 21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26" name="Picture 2" descr="D:\BART\Marketing\Logo\White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140" y="5759275"/>
            <a:ext cx="5645153" cy="84644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AU" sz="2800" b="1" dirty="0" smtClean="0">
                <a:solidFill>
                  <a:schemeClr val="bg1"/>
                </a:solidFill>
              </a:rPr>
              <a:t>Summary</a:t>
            </a:r>
          </a:p>
        </p:txBody>
      </p:sp>
      <p:sp>
        <p:nvSpPr>
          <p:cNvPr id="38" name="Content Placeholder 2"/>
          <p:cNvSpPr>
            <a:spLocks noGrp="1"/>
          </p:cNvSpPr>
          <p:nvPr>
            <p:ph idx="1"/>
          </p:nvPr>
        </p:nvSpPr>
        <p:spPr>
          <a:xfrm>
            <a:off x="509047" y="549877"/>
            <a:ext cx="8215853" cy="372315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 ‘</a:t>
            </a:r>
            <a:r>
              <a:rPr lang="en-AU" sz="2000" b="1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must do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’ is to tap:</a:t>
            </a:r>
          </a:p>
          <a:p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Acknowledge</a:t>
            </a:r>
            <a:endParaRPr lang="en-A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En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Route</a:t>
            </a:r>
          </a:p>
          <a:p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Arrived</a:t>
            </a:r>
          </a:p>
          <a:p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Departed</a:t>
            </a:r>
          </a:p>
          <a:p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Back (at HQ)</a:t>
            </a:r>
            <a:endParaRPr lang="en-A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endParaRPr lang="en-A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will start GPS tracking so we can see you on the Dashboard and the Regional </a:t>
            </a: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Platform</a:t>
            </a:r>
          </a:p>
          <a:p>
            <a:pPr marL="0" indent="0">
              <a:buNone/>
            </a:pPr>
            <a:endParaRPr lang="en-A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0" indent="0"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This will also log your status via the internet. The person completing your fire report will be able to view time on scene etc. </a:t>
            </a:r>
          </a:p>
          <a:p>
            <a:endParaRPr lang="en-A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26" name="Picture 2" descr="D:\BART\Marketing\Documents\Tutorials\FinalPresentations\IMG_3951.PN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66" t="84937" r="3666" b="2581"/>
          <a:stretch/>
        </p:blipFill>
        <p:spPr bwMode="auto">
          <a:xfrm>
            <a:off x="3291840" y="1191340"/>
            <a:ext cx="4958080" cy="11854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290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63" name="Rectangle 7"/>
          <p:cNvSpPr>
            <a:spLocks noChangeArrowheads="1"/>
          </p:cNvSpPr>
          <p:nvPr/>
        </p:nvSpPr>
        <p:spPr bwMode="auto">
          <a:xfrm>
            <a:off x="4479925" y="3200400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 sz="2400">
              <a:latin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12" name="Picture 2" descr="D:\BART\Marketing\Logo\White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2077811" y="469132"/>
            <a:ext cx="4988379" cy="37702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3900" dirty="0" smtClean="0">
                <a:solidFill>
                  <a:schemeClr val="bg1">
                    <a:lumMod val="65000"/>
                  </a:schemeClr>
                </a:solidFill>
                <a:latin typeface="Roboto Black" pitchFamily="2" charset="0"/>
                <a:ea typeface="Roboto Black" pitchFamily="2" charset="0"/>
              </a:rPr>
              <a:t>?</a:t>
            </a:r>
            <a:endParaRPr lang="en-AU" sz="23900" dirty="0">
              <a:solidFill>
                <a:schemeClr val="bg1">
                  <a:lumMod val="65000"/>
                </a:schemeClr>
              </a:solidFill>
              <a:latin typeface="Roboto Black" pitchFamily="2" charset="0"/>
              <a:ea typeface="Roboto Black" pitchFamily="2" charset="0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>
          <a:xfrm>
            <a:off x="1749424" y="3799846"/>
            <a:ext cx="5645153" cy="731332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AU" sz="4400" b="1" dirty="0" smtClean="0">
                <a:solidFill>
                  <a:srgbClr val="990000"/>
                </a:solidFill>
              </a:rPr>
              <a:t>Questions?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63" grpId="0"/>
      <p:bldP spid="2" grpId="0"/>
      <p:bldP spid="1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9" name="Picture 2" descr="D:\BART\Marketing\Logo\WhiteLogo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140" y="5759275"/>
            <a:ext cx="5653317" cy="84644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AU" sz="2800" b="1" dirty="0" smtClean="0">
                <a:solidFill>
                  <a:schemeClr val="bg1"/>
                </a:solidFill>
              </a:rPr>
              <a:t>The Dashboard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894114" y="840921"/>
            <a:ext cx="535577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Note for presenter: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/>
            </a:r>
            <a:b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Please print note pages for additional information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by:</a:t>
            </a:r>
          </a:p>
          <a:p>
            <a:pPr algn="ctr"/>
            <a:endParaRPr lang="en-A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Click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File </a:t>
            </a:r>
            <a:endParaRPr lang="en-AU" sz="2400" dirty="0" smtClean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Print</a:t>
            </a: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  <a:p>
            <a:pPr marL="342900" indent="-342900" algn="ctr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Click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Full Page Slides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dropdown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Click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Notes </a:t>
            </a: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Page</a:t>
            </a:r>
          </a:p>
          <a:p>
            <a:pPr marL="342900" indent="-342900" algn="ctr">
              <a:buFont typeface="Arial" pitchFamily="34" charset="0"/>
              <a:buChar char="•"/>
            </a:pPr>
            <a:r>
              <a:rPr lang="en-AU" sz="24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then </a:t>
            </a:r>
            <a: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click Print</a:t>
            </a:r>
            <a:br>
              <a:rPr lang="en-AU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endParaRPr lang="en-AU" sz="24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183741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8" name="Picture 2" descr="D:\BART\Marketing\Logo\White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140" y="5759275"/>
            <a:ext cx="5653317" cy="84644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AU" sz="2800" b="1" dirty="0" smtClean="0">
                <a:solidFill>
                  <a:schemeClr val="bg1"/>
                </a:solidFill>
              </a:rPr>
              <a:t>Start Up Screen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82480" y="248781"/>
            <a:ext cx="2250224" cy="608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Pager message</a:t>
            </a:r>
          </a:p>
        </p:txBody>
      </p:sp>
      <p:pic>
        <p:nvPicPr>
          <p:cNvPr id="11" name="Content Placeholder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33" y="617802"/>
            <a:ext cx="6812805" cy="4253826"/>
          </a:xfrm>
          <a:prstGeom prst="rect">
            <a:avLst/>
          </a:prstGeom>
        </p:spPr>
      </p:pic>
      <p:cxnSp>
        <p:nvCxnSpPr>
          <p:cNvPr id="12" name="Straight Arrow Connector 11"/>
          <p:cNvCxnSpPr/>
          <p:nvPr/>
        </p:nvCxnSpPr>
        <p:spPr>
          <a:xfrm>
            <a:off x="637946" y="617802"/>
            <a:ext cx="212987" cy="1039056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1800808" y="523100"/>
            <a:ext cx="1177807" cy="1133758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Content Placeholder 2"/>
          <p:cNvSpPr txBox="1">
            <a:spLocks/>
          </p:cNvSpPr>
          <p:nvPr/>
        </p:nvSpPr>
        <p:spPr>
          <a:xfrm>
            <a:off x="2264536" y="153833"/>
            <a:ext cx="2527112" cy="3990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CFS Incident Number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>
            <a:off x="3400018" y="523100"/>
            <a:ext cx="8509" cy="667941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Content Placeholder 2"/>
          <p:cNvSpPr txBox="1">
            <a:spLocks/>
          </p:cNvSpPr>
          <p:nvPr/>
        </p:nvSpPr>
        <p:spPr>
          <a:xfrm>
            <a:off x="4841093" y="28275"/>
            <a:ext cx="2669717" cy="4410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Countdown Timer</a:t>
            </a: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146971" y="306361"/>
            <a:ext cx="527389" cy="954571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Content Placeholder 2"/>
          <p:cNvSpPr txBox="1">
            <a:spLocks/>
          </p:cNvSpPr>
          <p:nvPr/>
        </p:nvSpPr>
        <p:spPr>
          <a:xfrm>
            <a:off x="7739152" y="2349766"/>
            <a:ext cx="1231578" cy="60829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ETA to incident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flipH="1" flipV="1">
            <a:off x="6023475" y="2029182"/>
            <a:ext cx="1715677" cy="467554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Content Placeholder 2"/>
          <p:cNvSpPr txBox="1">
            <a:spLocks/>
          </p:cNvSpPr>
          <p:nvPr/>
        </p:nvSpPr>
        <p:spPr>
          <a:xfrm>
            <a:off x="7812360" y="973052"/>
            <a:ext cx="1231578" cy="608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Refresh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 flipH="1" flipV="1">
            <a:off x="7598714" y="973052"/>
            <a:ext cx="213647" cy="16130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 flipV="1">
            <a:off x="5486145" y="2349766"/>
            <a:ext cx="2177593" cy="1691123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"/>
          <p:cNvSpPr txBox="1">
            <a:spLocks/>
          </p:cNvSpPr>
          <p:nvPr/>
        </p:nvSpPr>
        <p:spPr>
          <a:xfrm>
            <a:off x="7700736" y="3336087"/>
            <a:ext cx="1401041" cy="16468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Directions opens another App called Here Maps</a:t>
            </a:r>
          </a:p>
        </p:txBody>
      </p:sp>
      <p:cxnSp>
        <p:nvCxnSpPr>
          <p:cNvPr id="24" name="Straight Arrow Connector 23"/>
          <p:cNvCxnSpPr/>
          <p:nvPr/>
        </p:nvCxnSpPr>
        <p:spPr>
          <a:xfrm flipV="1">
            <a:off x="3228893" y="4040889"/>
            <a:ext cx="1028442" cy="998938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Content Placeholder 2"/>
          <p:cNvSpPr txBox="1">
            <a:spLocks/>
          </p:cNvSpPr>
          <p:nvPr/>
        </p:nvSpPr>
        <p:spPr>
          <a:xfrm>
            <a:off x="1724849" y="5018976"/>
            <a:ext cx="1927531" cy="40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Incident location</a:t>
            </a:r>
          </a:p>
        </p:txBody>
      </p:sp>
      <p:cxnSp>
        <p:nvCxnSpPr>
          <p:cNvPr id="26" name="Straight Arrow Connector 25"/>
          <p:cNvCxnSpPr/>
          <p:nvPr/>
        </p:nvCxnSpPr>
        <p:spPr>
          <a:xfrm flipV="1">
            <a:off x="5020247" y="3732542"/>
            <a:ext cx="1075717" cy="1269994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Content Placeholder 2"/>
          <p:cNvSpPr txBox="1">
            <a:spLocks/>
          </p:cNvSpPr>
          <p:nvPr/>
        </p:nvSpPr>
        <p:spPr>
          <a:xfrm>
            <a:off x="4000496" y="5039827"/>
            <a:ext cx="1835195" cy="3812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Vehicle location</a:t>
            </a:r>
          </a:p>
        </p:txBody>
      </p:sp>
      <p:cxnSp>
        <p:nvCxnSpPr>
          <p:cNvPr id="28" name="Straight Arrow Connector 27"/>
          <p:cNvCxnSpPr/>
          <p:nvPr/>
        </p:nvCxnSpPr>
        <p:spPr>
          <a:xfrm flipH="1" flipV="1">
            <a:off x="6251826" y="3672294"/>
            <a:ext cx="483710" cy="1346682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Content Placeholder 2"/>
          <p:cNvSpPr txBox="1">
            <a:spLocks/>
          </p:cNvSpPr>
          <p:nvPr/>
        </p:nvSpPr>
        <p:spPr>
          <a:xfrm>
            <a:off x="6060560" y="5018976"/>
            <a:ext cx="2006745" cy="4021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Person’s location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7163880" y="128013"/>
            <a:ext cx="1806850" cy="4249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Add a location</a:t>
            </a:r>
          </a:p>
        </p:txBody>
      </p:sp>
      <p:cxnSp>
        <p:nvCxnSpPr>
          <p:cNvPr id="31" name="Straight Arrow Connector 30"/>
          <p:cNvCxnSpPr/>
          <p:nvPr/>
        </p:nvCxnSpPr>
        <p:spPr>
          <a:xfrm flipH="1">
            <a:off x="7063932" y="469286"/>
            <a:ext cx="534782" cy="387785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6372854" y="5279436"/>
            <a:ext cx="2057400" cy="365125"/>
          </a:xfrm>
        </p:spPr>
        <p:txBody>
          <a:bodyPr/>
          <a:lstStyle/>
          <a:p>
            <a:pPr>
              <a:defRPr/>
            </a:pPr>
            <a:fld id="{51F5A033-689B-4138-9AB4-65F554C3D9A1}" type="slidenum">
              <a:rPr lang="en-AU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pPr>
                <a:defRPr/>
              </a:pPr>
              <a:t>3</a:t>
            </a:fld>
            <a:endParaRPr lang="en-AU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5509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4" grpId="0"/>
      <p:bldP spid="16" grpId="0"/>
      <p:bldP spid="18" grpId="0"/>
      <p:bldP spid="20" grpId="0"/>
      <p:bldP spid="23" grpId="0"/>
      <p:bldP spid="25" grpId="0"/>
      <p:bldP spid="27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7" name="Rectangle 6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9" name="Picture 2" descr="D:\BART\Marketing\Logo\White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33457" y="486000"/>
            <a:ext cx="6463120" cy="4847340"/>
          </a:xfrm>
          <a:prstGeom prst="rect">
            <a:avLst/>
          </a:prstGeom>
        </p:spPr>
      </p:pic>
      <p:sp>
        <p:nvSpPr>
          <p:cNvPr id="16" name="Content Placeholder 2"/>
          <p:cNvSpPr txBox="1">
            <a:spLocks/>
          </p:cNvSpPr>
          <p:nvPr/>
        </p:nvSpPr>
        <p:spPr>
          <a:xfrm>
            <a:off x="5252720" y="102222"/>
            <a:ext cx="3601896" cy="3766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Standard Status Buttons (swipe)</a:t>
            </a:r>
            <a:endParaRPr lang="en-A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6000750" y="481693"/>
            <a:ext cx="928370" cy="891135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2249413" y="481693"/>
            <a:ext cx="234239" cy="727347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357856" y="102222"/>
            <a:ext cx="3299743" cy="3794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Appliances - assigned</a:t>
            </a:r>
            <a:endParaRPr lang="en-AU" sz="2000" dirty="0" smtClean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5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140" y="5759275"/>
            <a:ext cx="5653317" cy="84644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AU" sz="2800" b="1" dirty="0" smtClean="0">
                <a:solidFill>
                  <a:schemeClr val="bg1"/>
                </a:solidFill>
              </a:rPr>
              <a:t>GPS Tracking</a:t>
            </a:r>
          </a:p>
        </p:txBody>
      </p:sp>
    </p:spTree>
    <p:extLst>
      <p:ext uri="{BB962C8B-B14F-4D97-AF65-F5344CB8AC3E}">
        <p14:creationId xmlns:p14="http://schemas.microsoft.com/office/powerpoint/2010/main" val="3360580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2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9242" y="348921"/>
            <a:ext cx="6463120" cy="484734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8" name="Rectangle 7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10" name="Picture 2" descr="D:\BART\Marketing\Logo\White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140" y="5759275"/>
            <a:ext cx="5653317" cy="84644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AU" sz="2800" b="1" dirty="0" smtClean="0">
                <a:solidFill>
                  <a:schemeClr val="bg1"/>
                </a:solidFill>
              </a:rPr>
              <a:t>Attending</a:t>
            </a:r>
          </a:p>
        </p:txBody>
      </p:sp>
      <p:sp>
        <p:nvSpPr>
          <p:cNvPr id="35" name="Content Placeholder 2"/>
          <p:cNvSpPr txBox="1">
            <a:spLocks/>
          </p:cNvSpPr>
          <p:nvPr/>
        </p:nvSpPr>
        <p:spPr>
          <a:xfrm>
            <a:off x="325850" y="980008"/>
            <a:ext cx="1253820" cy="4487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Attending</a:t>
            </a:r>
          </a:p>
        </p:txBody>
      </p:sp>
      <p:cxnSp>
        <p:nvCxnSpPr>
          <p:cNvPr id="36" name="Straight Arrow Connector 35"/>
          <p:cNvCxnSpPr>
            <a:stCxn id="35" idx="3"/>
          </p:cNvCxnSpPr>
          <p:nvPr/>
        </p:nvCxnSpPr>
        <p:spPr>
          <a:xfrm>
            <a:off x="1579670" y="1204379"/>
            <a:ext cx="1077194" cy="59890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Content Placeholder 2"/>
          <p:cNvSpPr txBox="1">
            <a:spLocks/>
          </p:cNvSpPr>
          <p:nvPr/>
        </p:nvSpPr>
        <p:spPr>
          <a:xfrm>
            <a:off x="325850" y="2303978"/>
            <a:ext cx="1670198" cy="4424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Not attending</a:t>
            </a:r>
          </a:p>
        </p:txBody>
      </p:sp>
      <p:cxnSp>
        <p:nvCxnSpPr>
          <p:cNvPr id="40" name="Straight Arrow Connector 39"/>
          <p:cNvCxnSpPr>
            <a:stCxn id="39" idx="3"/>
          </p:cNvCxnSpPr>
          <p:nvPr/>
        </p:nvCxnSpPr>
        <p:spPr>
          <a:xfrm>
            <a:off x="1996048" y="2525202"/>
            <a:ext cx="613682" cy="494777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6309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/>
      <p:bldP spid="3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887" y="1042209"/>
            <a:ext cx="6463120" cy="4847340"/>
          </a:xfrm>
          <a:prstGeom prst="rect">
            <a:avLst/>
          </a:prstGeom>
        </p:spPr>
      </p:pic>
      <p:sp>
        <p:nvSpPr>
          <p:cNvPr id="62" name="Content Placeholder 2"/>
          <p:cNvSpPr txBox="1">
            <a:spLocks/>
          </p:cNvSpPr>
          <p:nvPr/>
        </p:nvSpPr>
        <p:spPr>
          <a:xfrm>
            <a:off x="5601530" y="194207"/>
            <a:ext cx="3380023" cy="701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These 3 boxes are qualifications set by the Group</a:t>
            </a:r>
          </a:p>
        </p:txBody>
      </p:sp>
      <p:cxnSp>
        <p:nvCxnSpPr>
          <p:cNvPr id="63" name="Straight Arrow Connector 62"/>
          <p:cNvCxnSpPr>
            <a:stCxn id="62" idx="1"/>
          </p:cNvCxnSpPr>
          <p:nvPr/>
        </p:nvCxnSpPr>
        <p:spPr>
          <a:xfrm flipH="1">
            <a:off x="3850640" y="544708"/>
            <a:ext cx="1750890" cy="979292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Content Placeholder 2"/>
          <p:cNvSpPr txBox="1">
            <a:spLocks/>
          </p:cNvSpPr>
          <p:nvPr/>
        </p:nvSpPr>
        <p:spPr>
          <a:xfrm>
            <a:off x="3177836" y="193080"/>
            <a:ext cx="2250224" cy="608290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Other. To be used by GDO</a:t>
            </a:r>
          </a:p>
        </p:txBody>
      </p:sp>
      <p:cxnSp>
        <p:nvCxnSpPr>
          <p:cNvPr id="65" name="Straight Arrow Connector 64"/>
          <p:cNvCxnSpPr/>
          <p:nvPr/>
        </p:nvCxnSpPr>
        <p:spPr>
          <a:xfrm>
            <a:off x="1690007" y="563336"/>
            <a:ext cx="582661" cy="1428830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Arrow Connector 65"/>
          <p:cNvCxnSpPr/>
          <p:nvPr/>
        </p:nvCxnSpPr>
        <p:spPr>
          <a:xfrm flipH="1">
            <a:off x="2946400" y="744973"/>
            <a:ext cx="567354" cy="693256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Content Placeholder 2"/>
          <p:cNvSpPr txBox="1">
            <a:spLocks/>
          </p:cNvSpPr>
          <p:nvPr/>
        </p:nvSpPr>
        <p:spPr>
          <a:xfrm>
            <a:off x="1122601" y="242094"/>
            <a:ext cx="1475943" cy="5102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Attending</a:t>
            </a:r>
          </a:p>
        </p:txBody>
      </p:sp>
      <p:sp>
        <p:nvSpPr>
          <p:cNvPr id="70" name="Content Placeholder 2"/>
          <p:cNvSpPr txBox="1">
            <a:spLocks/>
          </p:cNvSpPr>
          <p:nvPr/>
        </p:nvSpPr>
        <p:spPr>
          <a:xfrm>
            <a:off x="180765" y="1578021"/>
            <a:ext cx="1247418" cy="4141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Appliance </a:t>
            </a:r>
          </a:p>
        </p:txBody>
      </p:sp>
      <p:cxnSp>
        <p:nvCxnSpPr>
          <p:cNvPr id="71" name="Straight Arrow Connector 70"/>
          <p:cNvCxnSpPr/>
          <p:nvPr/>
        </p:nvCxnSpPr>
        <p:spPr>
          <a:xfrm flipV="1">
            <a:off x="1383181" y="1788192"/>
            <a:ext cx="477391" cy="1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2" name="Content Placeholder 2"/>
          <p:cNvSpPr txBox="1">
            <a:spLocks/>
          </p:cNvSpPr>
          <p:nvPr/>
        </p:nvSpPr>
        <p:spPr>
          <a:xfrm>
            <a:off x="116000" y="3424641"/>
            <a:ext cx="1659512" cy="6082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Vehicle status </a:t>
            </a:r>
          </a:p>
        </p:txBody>
      </p:sp>
      <p:cxnSp>
        <p:nvCxnSpPr>
          <p:cNvPr id="73" name="Straight Arrow Connector 72"/>
          <p:cNvCxnSpPr/>
          <p:nvPr/>
        </p:nvCxnSpPr>
        <p:spPr>
          <a:xfrm flipV="1">
            <a:off x="1126671" y="1788193"/>
            <a:ext cx="2572056" cy="1624479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10" name="Rectangle 9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12" name="Picture 2" descr="D:\BART\Marketing\Logo\White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140" y="5759275"/>
            <a:ext cx="5653317" cy="84644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AU" sz="2800" b="1" dirty="0" smtClean="0">
                <a:solidFill>
                  <a:schemeClr val="bg1"/>
                </a:solidFill>
              </a:rPr>
              <a:t>Other Information</a:t>
            </a:r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5583711"/>
            <a:ext cx="2057400" cy="365125"/>
          </a:xfrm>
        </p:spPr>
        <p:txBody>
          <a:bodyPr/>
          <a:lstStyle/>
          <a:p>
            <a:pPr>
              <a:defRPr/>
            </a:pPr>
            <a:fld id="{51F5A033-689B-4138-9AB4-65F554C3D9A1}" type="slidenum">
              <a:rPr lang="en-AU" smtClean="0"/>
              <a:pPr>
                <a:defRPr/>
              </a:pPr>
              <a:t>6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702990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2" grpId="0"/>
      <p:bldP spid="64" grpId="0"/>
      <p:bldP spid="67" grpId="0"/>
      <p:bldP spid="70" grpId="0"/>
      <p:bldP spid="7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5" name="Rectangle 4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7" name="Picture 2" descr="D:\BART\Marketing\Logo\White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923140" y="5759275"/>
            <a:ext cx="5653317" cy="846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Directions</a:t>
            </a:r>
          </a:p>
        </p:txBody>
      </p:sp>
      <p:sp>
        <p:nvSpPr>
          <p:cNvPr id="30" name="Content Placeholder 2"/>
          <p:cNvSpPr txBox="1">
            <a:spLocks/>
          </p:cNvSpPr>
          <p:nvPr/>
        </p:nvSpPr>
        <p:spPr>
          <a:xfrm>
            <a:off x="6876238" y="909598"/>
            <a:ext cx="2117322" cy="19232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When you tap ‘Directions’ it will bring up an ‘Open With’ option box. </a:t>
            </a:r>
          </a:p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Choose: </a:t>
            </a:r>
            <a:b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‘Here Maps’</a:t>
            </a:r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873" y="909598"/>
            <a:ext cx="6329613" cy="3956008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H="1">
            <a:off x="4484736" y="1662737"/>
            <a:ext cx="2121621" cy="610823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/>
          <p:nvPr/>
        </p:nvCxnSpPr>
        <p:spPr>
          <a:xfrm flipH="1" flipV="1">
            <a:off x="3600189" y="3498425"/>
            <a:ext cx="3156226" cy="77532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Content Placeholder 2"/>
          <p:cNvSpPr txBox="1">
            <a:spLocks/>
          </p:cNvSpPr>
          <p:nvPr/>
        </p:nvSpPr>
        <p:spPr>
          <a:xfrm>
            <a:off x="6876238" y="3193013"/>
            <a:ext cx="1978378" cy="11912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‘Here Maps’ will recognise a Rural Address</a:t>
            </a:r>
          </a:p>
        </p:txBody>
      </p:sp>
    </p:spTree>
    <p:extLst>
      <p:ext uri="{BB962C8B-B14F-4D97-AF65-F5344CB8AC3E}">
        <p14:creationId xmlns:p14="http://schemas.microsoft.com/office/powerpoint/2010/main" val="9046147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Content Placeholder 2"/>
          <p:cNvSpPr txBox="1">
            <a:spLocks/>
          </p:cNvSpPr>
          <p:nvPr/>
        </p:nvSpPr>
        <p:spPr>
          <a:xfrm>
            <a:off x="5637229" y="1223452"/>
            <a:ext cx="2479480" cy="651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/>
              <a:t>Choose Car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0629"/>
          <a:stretch/>
        </p:blipFill>
        <p:spPr>
          <a:xfrm>
            <a:off x="477993" y="375986"/>
            <a:ext cx="4904711" cy="5443925"/>
          </a:xfrm>
          <a:prstGeom prst="rect">
            <a:avLst/>
          </a:prstGeom>
        </p:spPr>
      </p:pic>
      <p:cxnSp>
        <p:nvCxnSpPr>
          <p:cNvPr id="15" name="Straight Arrow Connector 14"/>
          <p:cNvCxnSpPr/>
          <p:nvPr/>
        </p:nvCxnSpPr>
        <p:spPr>
          <a:xfrm flipH="1">
            <a:off x="1668544" y="1425534"/>
            <a:ext cx="3968686" cy="262181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>
            <a:off x="2752627" y="2256916"/>
            <a:ext cx="2884602" cy="367257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Content Placeholder 2"/>
          <p:cNvSpPr txBox="1">
            <a:spLocks/>
          </p:cNvSpPr>
          <p:nvPr/>
        </p:nvSpPr>
        <p:spPr>
          <a:xfrm>
            <a:off x="5637229" y="2103636"/>
            <a:ext cx="3044858" cy="651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/>
              <a:t>Not bicycle although it is getting more popular</a:t>
            </a:r>
          </a:p>
        </p:txBody>
      </p:sp>
      <p:cxnSp>
        <p:nvCxnSpPr>
          <p:cNvPr id="18" name="Straight Arrow Connector 17"/>
          <p:cNvCxnSpPr/>
          <p:nvPr/>
        </p:nvCxnSpPr>
        <p:spPr>
          <a:xfrm flipH="1">
            <a:off x="2384981" y="3149042"/>
            <a:ext cx="3252248" cy="419603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Content Placeholder 2"/>
          <p:cNvSpPr txBox="1">
            <a:spLocks/>
          </p:cNvSpPr>
          <p:nvPr/>
        </p:nvSpPr>
        <p:spPr>
          <a:xfrm>
            <a:off x="5637229" y="2995762"/>
            <a:ext cx="3044858" cy="65139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/>
              <a:t>Not bus. This is not a good option!</a:t>
            </a:r>
          </a:p>
        </p:txBody>
      </p:sp>
      <p:cxnSp>
        <p:nvCxnSpPr>
          <p:cNvPr id="20" name="Straight Arrow Connector 19"/>
          <p:cNvCxnSpPr/>
          <p:nvPr/>
        </p:nvCxnSpPr>
        <p:spPr>
          <a:xfrm flipH="1">
            <a:off x="3487918" y="4059670"/>
            <a:ext cx="2153908" cy="424806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Content Placeholder 2"/>
          <p:cNvSpPr txBox="1">
            <a:spLocks/>
          </p:cNvSpPr>
          <p:nvPr/>
        </p:nvSpPr>
        <p:spPr>
          <a:xfrm>
            <a:off x="5637229" y="3906390"/>
            <a:ext cx="2479480" cy="139038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/>
              <a:t>You definitely don’t have time to walk plus you will need the truck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6" name="Rectangle 5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8" name="Picture 2" descr="D:\BART\Marketing\Logo\WhiteLogo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1923140" y="5759275"/>
            <a:ext cx="5653317" cy="8464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AU" sz="2800" b="1" dirty="0" smtClean="0">
                <a:solidFill>
                  <a:schemeClr val="bg1"/>
                </a:solidFill>
              </a:rPr>
              <a:t>Next</a:t>
            </a:r>
          </a:p>
        </p:txBody>
      </p:sp>
    </p:spTree>
    <p:extLst>
      <p:ext uri="{BB962C8B-B14F-4D97-AF65-F5344CB8AC3E}">
        <p14:creationId xmlns:p14="http://schemas.microsoft.com/office/powerpoint/2010/main" val="9622330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7" grpId="0"/>
      <p:bldP spid="19" grpId="0"/>
      <p:bldP spid="2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rgbClr val="902D2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6" name="Rectangle 25"/>
          <p:cNvSpPr/>
          <p:nvPr/>
        </p:nvSpPr>
        <p:spPr>
          <a:xfrm>
            <a:off x="7812360" y="5526360"/>
            <a:ext cx="1331640" cy="1331640"/>
          </a:xfrm>
          <a:prstGeom prst="rect">
            <a:avLst/>
          </a:prstGeom>
          <a:solidFill>
            <a:srgbClr val="792C2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1744" y="5819911"/>
            <a:ext cx="752872" cy="752872"/>
          </a:xfrm>
          <a:prstGeom prst="rect">
            <a:avLst/>
          </a:prstGeom>
        </p:spPr>
      </p:pic>
      <p:pic>
        <p:nvPicPr>
          <p:cNvPr id="30" name="Picture 2" descr="D:\BART\Marketing\Logo\WhiteLogo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857" y="5877272"/>
            <a:ext cx="1189807" cy="643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1" name="Rectangle 2"/>
          <p:cNvSpPr>
            <a:spLocks noGrp="1" noChangeArrowheads="1"/>
          </p:cNvSpPr>
          <p:nvPr>
            <p:ph type="title"/>
          </p:nvPr>
        </p:nvSpPr>
        <p:spPr>
          <a:xfrm>
            <a:off x="1923140" y="5759275"/>
            <a:ext cx="5661481" cy="846440"/>
          </a:xfrm>
        </p:spPr>
        <p:txBody>
          <a:bodyPr>
            <a:normAutofit/>
          </a:bodyPr>
          <a:lstStyle/>
          <a:p>
            <a:pPr algn="r" eaLnBrk="1" hangingPunct="1"/>
            <a:r>
              <a:rPr lang="en-AU" sz="2800" b="1" dirty="0" smtClean="0">
                <a:solidFill>
                  <a:schemeClr val="bg1"/>
                </a:solidFill>
              </a:rPr>
              <a:t>Last Step</a:t>
            </a: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6754" y="242596"/>
            <a:ext cx="3212307" cy="5139692"/>
          </a:xfrm>
          <a:prstGeom prst="rect">
            <a:avLst/>
          </a:prstGeom>
        </p:spPr>
      </p:pic>
      <p:cxnSp>
        <p:nvCxnSpPr>
          <p:cNvPr id="50" name="Straight Arrow Connector 49"/>
          <p:cNvCxnSpPr/>
          <p:nvPr/>
        </p:nvCxnSpPr>
        <p:spPr>
          <a:xfrm flipH="1">
            <a:off x="4528030" y="4573167"/>
            <a:ext cx="1141626" cy="305411"/>
          </a:xfrm>
          <a:prstGeom prst="straightConnector1">
            <a:avLst/>
          </a:prstGeom>
          <a:ln w="34925">
            <a:solidFill>
              <a:schemeClr val="accent2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Content Placeholder 2"/>
          <p:cNvSpPr txBox="1">
            <a:spLocks/>
          </p:cNvSpPr>
          <p:nvPr/>
        </p:nvSpPr>
        <p:spPr>
          <a:xfrm>
            <a:off x="5725624" y="4334023"/>
            <a:ext cx="2479480" cy="51561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fontAlgn="auto">
              <a:spcAft>
                <a:spcPts val="0"/>
              </a:spcAft>
              <a:buNone/>
            </a:pPr>
            <a:r>
              <a:rPr lang="en-AU" sz="2000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Click Car</a:t>
            </a:r>
          </a:p>
        </p:txBody>
      </p:sp>
    </p:spTree>
    <p:extLst>
      <p:ext uri="{BB962C8B-B14F-4D97-AF65-F5344CB8AC3E}">
        <p14:creationId xmlns:p14="http://schemas.microsoft.com/office/powerpoint/2010/main" val="12762595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8136</TotalTime>
  <Words>559</Words>
  <Application>Microsoft Office PowerPoint</Application>
  <PresentationFormat>On-screen Show (4:3)</PresentationFormat>
  <Paragraphs>107</Paragraphs>
  <Slides>13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PowerPoint Presentation</vt:lpstr>
      <vt:lpstr>The Dashboard</vt:lpstr>
      <vt:lpstr>Start Up Screen</vt:lpstr>
      <vt:lpstr>GPS Tracking</vt:lpstr>
      <vt:lpstr>Attending</vt:lpstr>
      <vt:lpstr>Other Information</vt:lpstr>
      <vt:lpstr>PowerPoint Presentation</vt:lpstr>
      <vt:lpstr>PowerPoint Presentation</vt:lpstr>
      <vt:lpstr>Last Step</vt:lpstr>
      <vt:lpstr>Other Features</vt:lpstr>
      <vt:lpstr>Settings</vt:lpstr>
      <vt:lpstr>Summary</vt:lpstr>
      <vt:lpstr>PowerPoint Presentation</vt:lpstr>
    </vt:vector>
  </TitlesOfParts>
  <Company>ESO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CFS Web Projects</dc:title>
  <dc:creator>Greg.James@sacfsvolunteer.org.au</dc:creator>
  <cp:lastModifiedBy>Catherine Randall</cp:lastModifiedBy>
  <cp:revision>428</cp:revision>
  <dcterms:created xsi:type="dcterms:W3CDTF">2011-03-28T03:26:58Z</dcterms:created>
  <dcterms:modified xsi:type="dcterms:W3CDTF">2016-10-11T22:41:12Z</dcterms:modified>
</cp:coreProperties>
</file>